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5.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6.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8.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9.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0.xml" ContentType="application/vnd.openxmlformats-officedocument.presentationml.notesSlide+xml"/>
  <Override PartName="/ppt/charts/chart20.xml" ContentType="application/vnd.openxmlformats-officedocument.drawingml.chart+xml"/>
  <Override PartName="/ppt/notesSlides/notesSlide11.xml" ContentType="application/vnd.openxmlformats-officedocument.presentationml.notesSl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2.xml" ContentType="application/vnd.openxmlformats-officedocument.presentationml.notesSl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147472556" r:id="rId2"/>
    <p:sldId id="2147472557" r:id="rId3"/>
    <p:sldId id="2147472665" r:id="rId4"/>
    <p:sldId id="2147472643" r:id="rId5"/>
    <p:sldId id="2147472585" r:id="rId6"/>
    <p:sldId id="2147472646" r:id="rId7"/>
    <p:sldId id="2147472597" r:id="rId8"/>
    <p:sldId id="2147472602" r:id="rId9"/>
    <p:sldId id="2147472604" r:id="rId10"/>
    <p:sldId id="2147472611" r:id="rId11"/>
    <p:sldId id="2147472627" r:id="rId12"/>
    <p:sldId id="2147472666" r:id="rId13"/>
    <p:sldId id="2147472668" r:id="rId14"/>
    <p:sldId id="2147472620" r:id="rId15"/>
    <p:sldId id="2147472621" r:id="rId16"/>
    <p:sldId id="2147472622"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00"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0090973120190497"/>
          <c:y val="7.6547696495203058E-2"/>
          <c:w val="0.77201490633388359"/>
          <c:h val="0.6838988475493476"/>
        </c:manualLayout>
      </c:layout>
      <c:barChart>
        <c:barDir val="col"/>
        <c:grouping val="stacked"/>
        <c:varyColors val="0"/>
        <c:ser>
          <c:idx val="0"/>
          <c:order val="0"/>
          <c:tx>
            <c:strRef>
              <c:f>גיליון1!$A$2</c:f>
              <c:strCache>
                <c:ptCount val="1"/>
                <c:pt idx="0">
                  <c:v>Significantly strengthened</c:v>
                </c:pt>
              </c:strCache>
            </c:strRef>
          </c:tx>
          <c:spPr>
            <a:solidFill>
              <a:srgbClr val="00725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גיליון1!$B$2:$F$2</c:f>
              <c:numCache>
                <c:formatCode>#,##0</c:formatCode>
                <c:ptCount val="3"/>
                <c:pt idx="0">
                  <c:v>31.306081754735793</c:v>
                </c:pt>
                <c:pt idx="1">
                  <c:v>38.645418326693225</c:v>
                </c:pt>
                <c:pt idx="2">
                  <c:v>9.1999999999999993</c:v>
                </c:pt>
              </c:numCache>
            </c:numRef>
          </c:val>
          <c:extLst>
            <c:ext xmlns:c16="http://schemas.microsoft.com/office/drawing/2014/chart" uri="{C3380CC4-5D6E-409C-BE32-E72D297353CC}">
              <c16:uniqueId val="{00000000-DF05-44F8-A499-0D1BFA72A6A6}"/>
            </c:ext>
          </c:extLst>
        </c:ser>
        <c:ser>
          <c:idx val="1"/>
          <c:order val="1"/>
          <c:tx>
            <c:strRef>
              <c:f>גיליון1!$A$3</c:f>
              <c:strCache>
                <c:ptCount val="1"/>
                <c:pt idx="0">
                  <c:v>Somewhat strengthened</c:v>
                </c:pt>
              </c:strCache>
            </c:strRef>
          </c:tx>
          <c:spPr>
            <a:solidFill>
              <a:srgbClr val="00AC8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גיליון1!$B$3:$F$3</c:f>
              <c:numCache>
                <c:formatCode>#,##0</c:formatCode>
                <c:ptCount val="3"/>
                <c:pt idx="0">
                  <c:v>18.943170488534395</c:v>
                </c:pt>
                <c:pt idx="1">
                  <c:v>23.240371845949532</c:v>
                </c:pt>
                <c:pt idx="2">
                  <c:v>6</c:v>
                </c:pt>
              </c:numCache>
            </c:numRef>
          </c:val>
          <c:extLst>
            <c:ext xmlns:c16="http://schemas.microsoft.com/office/drawing/2014/chart" uri="{C3380CC4-5D6E-409C-BE32-E72D297353CC}">
              <c16:uniqueId val="{00000001-DF05-44F8-A499-0D1BFA72A6A6}"/>
            </c:ext>
          </c:extLst>
        </c:ser>
        <c:ser>
          <c:idx val="2"/>
          <c:order val="2"/>
          <c:tx>
            <c:strRef>
              <c:f>גיליון1!$A$4</c:f>
              <c:strCache>
                <c:ptCount val="1"/>
                <c:pt idx="0">
                  <c:v>No change</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גיליון1!$B$4:$F$4</c:f>
              <c:numCache>
                <c:formatCode>#,##0</c:formatCode>
                <c:ptCount val="3"/>
                <c:pt idx="0">
                  <c:v>29.51146560319043</c:v>
                </c:pt>
                <c:pt idx="1">
                  <c:v>28.021248339973436</c:v>
                </c:pt>
                <c:pt idx="2">
                  <c:v>34</c:v>
                </c:pt>
              </c:numCache>
            </c:numRef>
          </c:val>
          <c:extLst>
            <c:ext xmlns:c16="http://schemas.microsoft.com/office/drawing/2014/chart" uri="{C3380CC4-5D6E-409C-BE32-E72D297353CC}">
              <c16:uniqueId val="{00000002-DF05-44F8-A499-0D1BFA72A6A6}"/>
            </c:ext>
          </c:extLst>
        </c:ser>
        <c:ser>
          <c:idx val="3"/>
          <c:order val="3"/>
          <c:tx>
            <c:strRef>
              <c:f>גיליון1!$A$5</c:f>
              <c:strCache>
                <c:ptCount val="1"/>
                <c:pt idx="0">
                  <c:v>Somewhat weakened</c:v>
                </c:pt>
              </c:strCache>
            </c:strRef>
          </c:tx>
          <c:spPr>
            <a:solidFill>
              <a:srgbClr val="ED66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גיליון1!$B$5:$F$5</c:f>
              <c:numCache>
                <c:formatCode>#,##0</c:formatCode>
                <c:ptCount val="3"/>
                <c:pt idx="0">
                  <c:v>7.3778664007976076</c:v>
                </c:pt>
                <c:pt idx="1">
                  <c:v>3.4528552456839305</c:v>
                </c:pt>
                <c:pt idx="2">
                  <c:v>19.2</c:v>
                </c:pt>
              </c:numCache>
            </c:numRef>
          </c:val>
          <c:extLst>
            <c:ext xmlns:c16="http://schemas.microsoft.com/office/drawing/2014/chart" uri="{C3380CC4-5D6E-409C-BE32-E72D297353CC}">
              <c16:uniqueId val="{00000003-DF05-44F8-A499-0D1BFA72A6A6}"/>
            </c:ext>
          </c:extLst>
        </c:ser>
        <c:ser>
          <c:idx val="4"/>
          <c:order val="4"/>
          <c:tx>
            <c:strRef>
              <c:f>גיליון1!$A$6</c:f>
              <c:strCache>
                <c:ptCount val="1"/>
                <c:pt idx="0">
                  <c:v>Significantly weakened</c:v>
                </c:pt>
              </c:strCache>
            </c:strRef>
          </c:tx>
          <c:spPr>
            <a:solidFill>
              <a:srgbClr val="C92123"/>
            </a:solidFill>
            <a:ln>
              <a:noFill/>
            </a:ln>
            <a:effectLst/>
          </c:spPr>
          <c:invertIfNegative val="0"/>
          <c:dPt>
            <c:idx val="0"/>
            <c:invertIfNegative val="0"/>
            <c:bubble3D val="0"/>
            <c:spPr>
              <a:solidFill>
                <a:srgbClr val="C92123"/>
              </a:solidFill>
              <a:ln>
                <a:noFill/>
              </a:ln>
              <a:effectLst/>
            </c:spPr>
            <c:extLst>
              <c:ext xmlns:c16="http://schemas.microsoft.com/office/drawing/2014/chart" uri="{C3380CC4-5D6E-409C-BE32-E72D297353CC}">
                <c16:uniqueId val="{00000005-DF05-44F8-A499-0D1BFA72A6A6}"/>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גיליון1!$B$6:$F$6</c:f>
              <c:numCache>
                <c:formatCode>#,##0</c:formatCode>
                <c:ptCount val="3"/>
                <c:pt idx="0">
                  <c:v>6.5802592223330016</c:v>
                </c:pt>
                <c:pt idx="1">
                  <c:v>2.9216467463479412</c:v>
                </c:pt>
                <c:pt idx="2">
                  <c:v>17.599999999999998</c:v>
                </c:pt>
              </c:numCache>
            </c:numRef>
          </c:val>
          <c:extLst>
            <c:ext xmlns:c16="http://schemas.microsoft.com/office/drawing/2014/chart" uri="{C3380CC4-5D6E-409C-BE32-E72D297353CC}">
              <c16:uniqueId val="{00000006-DF05-44F8-A499-0D1BFA72A6A6}"/>
            </c:ext>
          </c:extLst>
        </c:ser>
        <c:ser>
          <c:idx val="5"/>
          <c:order val="5"/>
          <c:tx>
            <c:strRef>
              <c:f>גיליון1!$A$7</c:f>
              <c:strCache>
                <c:ptCount val="1"/>
                <c:pt idx="0">
                  <c:v>Don’t know</c:v>
                </c:pt>
              </c:strCache>
            </c:strRef>
          </c:tx>
          <c:spPr>
            <a:solidFill>
              <a:schemeClr val="tx1">
                <a:lumMod val="60000"/>
                <a:lumOff val="40000"/>
              </a:schemeClr>
            </a:solidFill>
            <a:ln>
              <a:noFill/>
            </a:ln>
            <a:effectLst/>
          </c:spPr>
          <c:invertIfNegative val="0"/>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7B1-4BA9-99C6-9BE90F7E3BE9}"/>
                </c:ext>
              </c:extLst>
            </c:dLbl>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גיליון1!$B$7:$F$7</c:f>
              <c:numCache>
                <c:formatCode>#,##0</c:formatCode>
                <c:ptCount val="3"/>
                <c:pt idx="0">
                  <c:v>4.3868394815553335</c:v>
                </c:pt>
                <c:pt idx="1">
                  <c:v>2.788844621513944</c:v>
                </c:pt>
                <c:pt idx="2">
                  <c:v>9.1999999999999993</c:v>
                </c:pt>
              </c:numCache>
            </c:numRef>
          </c:val>
          <c:extLst>
            <c:ext xmlns:c16="http://schemas.microsoft.com/office/drawing/2014/chart" uri="{C3380CC4-5D6E-409C-BE32-E72D297353CC}">
              <c16:uniqueId val="{00000000-48ED-466F-A3AD-F2130D76A052}"/>
            </c:ext>
          </c:extLst>
        </c:ser>
        <c:ser>
          <c:idx val="6"/>
          <c:order val="6"/>
          <c:tx>
            <c:strRef>
              <c:f>גיליון1!$A$8</c:f>
              <c:strCache>
                <c:ptCount val="1"/>
                <c:pt idx="0">
                  <c:v>Prefer not to answer</c:v>
                </c:pt>
              </c:strCache>
            </c:strRef>
          </c:tx>
          <c:spPr>
            <a:solidFill>
              <a:srgbClr val="CECEC5"/>
            </a:solidFill>
            <a:ln>
              <a:noFill/>
            </a:ln>
            <a:effectLst/>
          </c:spPr>
          <c:invertIfNegative val="0"/>
          <c:cat>
            <c:strRef>
              <c:f>גיליון1!$B$1:$F$1</c:f>
              <c:strCache>
                <c:ptCount val="3"/>
                <c:pt idx="0">
                  <c:v>Total sample</c:v>
                </c:pt>
                <c:pt idx="1">
                  <c:v>Total Jewish sector</c:v>
                </c:pt>
                <c:pt idx="2">
                  <c:v>Arab sector</c:v>
                </c:pt>
              </c:strCache>
            </c:strRef>
          </c:cat>
          <c:val>
            <c:numRef>
              <c:f>גיליון1!$B$8:$F$8</c:f>
              <c:numCache>
                <c:formatCode>#,##0</c:formatCode>
                <c:ptCount val="3"/>
                <c:pt idx="0">
                  <c:v>1.8943170488534395</c:v>
                </c:pt>
                <c:pt idx="1">
                  <c:v>0.92961487383798147</c:v>
                </c:pt>
                <c:pt idx="2">
                  <c:v>4.8</c:v>
                </c:pt>
              </c:numCache>
            </c:numRef>
          </c:val>
          <c:extLst>
            <c:ext xmlns:c16="http://schemas.microsoft.com/office/drawing/2014/chart" uri="{C3380CC4-5D6E-409C-BE32-E72D297353CC}">
              <c16:uniqueId val="{00000001-48ED-466F-A3AD-F2130D76A052}"/>
            </c:ext>
          </c:extLst>
        </c:ser>
        <c:dLbls>
          <c:showLegendKey val="0"/>
          <c:showVal val="0"/>
          <c:showCatName val="0"/>
          <c:showSerName val="0"/>
          <c:showPercent val="0"/>
          <c:showBubbleSize val="0"/>
        </c:dLbls>
        <c:gapWidth val="210"/>
        <c:overlap val="100"/>
        <c:axId val="732140832"/>
        <c:axId val="732137592"/>
      </c:barChart>
      <c:catAx>
        <c:axId val="7321408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732137592"/>
        <c:crosses val="autoZero"/>
        <c:auto val="0"/>
        <c:lblAlgn val="ctr"/>
        <c:lblOffset val="100"/>
        <c:noMultiLvlLbl val="0"/>
      </c:catAx>
      <c:valAx>
        <c:axId val="732137592"/>
        <c:scaling>
          <c:orientation val="minMax"/>
          <c:max val="100"/>
        </c:scaling>
        <c:delete val="1"/>
        <c:axPos val="l"/>
        <c:numFmt formatCode="#,##0" sourceLinked="1"/>
        <c:majorTickMark val="out"/>
        <c:minorTickMark val="none"/>
        <c:tickLblPos val="nextTo"/>
        <c:crossAx val="732140832"/>
        <c:crosses val="autoZero"/>
        <c:crossBetween val="between"/>
      </c:valAx>
      <c:spPr>
        <a:noFill/>
        <a:ln>
          <a:noFill/>
        </a:ln>
        <a:effectLst>
          <a:outerShdw dir="5400000" algn="ctr" rotWithShape="0">
            <a:srgbClr val="000000">
              <a:alpha val="0"/>
            </a:srgbClr>
          </a:outerShdw>
          <a:softEdge rad="12700"/>
        </a:effectLst>
      </c:spPr>
    </c:plotArea>
    <c:legend>
      <c:legendPos val="l"/>
      <c:legendEntry>
        <c:idx val="4"/>
        <c:txPr>
          <a:bodyPr rot="0" spcFirstLastPara="1" vertOverflow="ellipsis" vert="horz" wrap="square" anchor="ctr" anchorCtr="1"/>
          <a:lstStyle/>
          <a:p>
            <a:pPr rtl="0">
              <a:defRPr sz="1100" b="0" i="0" u="none" strike="noStrike" kern="1200" baseline="0">
                <a:solidFill>
                  <a:schemeClr val="tx1">
                    <a:lumMod val="50000"/>
                  </a:schemeClr>
                </a:solidFill>
                <a:latin typeface="Calibri" panose="020F0502020204030204" pitchFamily="34" charset="0"/>
                <a:ea typeface="+mn-ea"/>
                <a:cs typeface="Calibri" panose="020F0502020204030204" pitchFamily="34" charset="0"/>
              </a:defRPr>
            </a:pPr>
            <a:endParaRPr lang="en-US"/>
          </a:p>
        </c:txPr>
      </c:legendEntry>
      <c:layout>
        <c:manualLayout>
          <c:xMode val="edge"/>
          <c:yMode val="edge"/>
          <c:x val="1.357322442144192E-2"/>
          <c:y val="0.15084826703727966"/>
          <c:w val="0.13917203993920588"/>
          <c:h val="0.55844246620911486"/>
        </c:manualLayout>
      </c:layout>
      <c:overlay val="0"/>
      <c:spPr>
        <a:noFill/>
        <a:ln>
          <a:noFill/>
        </a:ln>
        <a:effectLst/>
      </c:spPr>
      <c:txPr>
        <a:bodyPr rot="0" spcFirstLastPara="1" vertOverflow="ellipsis" vert="horz" wrap="square" anchor="ctr" anchorCtr="1"/>
        <a:lstStyle/>
        <a:p>
          <a:pPr rtl="0">
            <a:defRPr sz="1100" b="0" i="0" u="none" strike="noStrike" kern="1200" baseline="0">
              <a:solidFill>
                <a:schemeClr val="tx1">
                  <a:lumMod val="50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2244258030471199"/>
          <c:y val="7.4947131608548934E-2"/>
          <c:w val="0.87486826124026107"/>
          <c:h val="0.69066346724220562"/>
        </c:manualLayout>
      </c:layout>
      <c:barChart>
        <c:barDir val="col"/>
        <c:grouping val="percentStacked"/>
        <c:varyColors val="0"/>
        <c:ser>
          <c:idx val="0"/>
          <c:order val="0"/>
          <c:tx>
            <c:strRef>
              <c:f>גיליון1!$A$2</c:f>
              <c:strCache>
                <c:ptCount val="1"/>
                <c:pt idx="0">
                  <c:v>Europe</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Israeli Sample</c:v>
                </c:pt>
                <c:pt idx="1">
                  <c:v>Total Jewish Sector</c:v>
                </c:pt>
                <c:pt idx="2">
                  <c:v>Total Arab Sector</c:v>
                </c:pt>
              </c:strCache>
            </c:strRef>
          </c:cat>
          <c:val>
            <c:numRef>
              <c:f>גיליון1!$B$2:$F$2</c:f>
              <c:numCache>
                <c:formatCode>#,##0</c:formatCode>
                <c:ptCount val="3"/>
                <c:pt idx="0">
                  <c:v>6.4805583250249255</c:v>
                </c:pt>
                <c:pt idx="1">
                  <c:v>2.5232403718459495</c:v>
                </c:pt>
                <c:pt idx="2">
                  <c:v>18.399999999999999</c:v>
                </c:pt>
              </c:numCache>
            </c:numRef>
          </c:val>
          <c:extLst>
            <c:ext xmlns:c16="http://schemas.microsoft.com/office/drawing/2014/chart" uri="{C3380CC4-5D6E-409C-BE32-E72D297353CC}">
              <c16:uniqueId val="{00000000-FAF7-4E6A-97F4-46DF161138AF}"/>
            </c:ext>
          </c:extLst>
        </c:ser>
        <c:ser>
          <c:idx val="1"/>
          <c:order val="1"/>
          <c:tx>
            <c:strRef>
              <c:f>גיליון1!$A$3</c:f>
              <c:strCache>
                <c:ptCount val="1"/>
                <c:pt idx="0">
                  <c:v>Israel </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Israeli Sample</c:v>
                </c:pt>
                <c:pt idx="1">
                  <c:v>Total Jewish Sector</c:v>
                </c:pt>
                <c:pt idx="2">
                  <c:v>Total Arab Sector</c:v>
                </c:pt>
              </c:strCache>
            </c:strRef>
          </c:cat>
          <c:val>
            <c:numRef>
              <c:f>גיליון1!$B$3:$F$3</c:f>
              <c:numCache>
                <c:formatCode>#,##0</c:formatCode>
                <c:ptCount val="3"/>
                <c:pt idx="0">
                  <c:v>71.086739780658021</c:v>
                </c:pt>
                <c:pt idx="1">
                  <c:v>79.282868525896404</c:v>
                </c:pt>
                <c:pt idx="2">
                  <c:v>46.400000000000006</c:v>
                </c:pt>
              </c:numCache>
            </c:numRef>
          </c:val>
          <c:extLst>
            <c:ext xmlns:c16="http://schemas.microsoft.com/office/drawing/2014/chart" uri="{C3380CC4-5D6E-409C-BE32-E72D297353CC}">
              <c16:uniqueId val="{00000001-FAF7-4E6A-97F4-46DF161138AF}"/>
            </c:ext>
          </c:extLst>
        </c:ser>
        <c:ser>
          <c:idx val="2"/>
          <c:order val="2"/>
          <c:tx>
            <c:strRef>
              <c:f>גיליון1!$A$4</c:f>
              <c:strCache>
                <c:ptCount val="1"/>
                <c:pt idx="0">
                  <c:v>Nowhere is safe 
for a Jew to live</c:v>
                </c:pt>
              </c:strCache>
            </c:strRef>
          </c:tx>
          <c:spPr>
            <a:solidFill>
              <a:srgbClr val="00725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Israeli Sample</c:v>
                </c:pt>
                <c:pt idx="1">
                  <c:v>Total Jewish Sector</c:v>
                </c:pt>
                <c:pt idx="2">
                  <c:v>Total Arab Sector</c:v>
                </c:pt>
              </c:strCache>
            </c:strRef>
          </c:cat>
          <c:val>
            <c:numRef>
              <c:f>גיליון1!$B$4:$F$4</c:f>
              <c:numCache>
                <c:formatCode>#,##0</c:formatCode>
                <c:ptCount val="3"/>
                <c:pt idx="0">
                  <c:v>14.855433698903289</c:v>
                </c:pt>
                <c:pt idx="1">
                  <c:v>14.741035856573706</c:v>
                </c:pt>
                <c:pt idx="2">
                  <c:v>15.2</c:v>
                </c:pt>
              </c:numCache>
            </c:numRef>
          </c:val>
          <c:extLst>
            <c:ext xmlns:c16="http://schemas.microsoft.com/office/drawing/2014/chart" uri="{C3380CC4-5D6E-409C-BE32-E72D297353CC}">
              <c16:uniqueId val="{00000002-FAF7-4E6A-97F4-46DF161138AF}"/>
            </c:ext>
          </c:extLst>
        </c:ser>
        <c:ser>
          <c:idx val="3"/>
          <c:order val="3"/>
          <c:tx>
            <c:strRef>
              <c:f>גיליון1!$A$5</c:f>
              <c:strCache>
                <c:ptCount val="1"/>
                <c:pt idx="0">
                  <c:v>Don't know</c:v>
                </c:pt>
              </c:strCache>
            </c:strRef>
          </c:tx>
          <c:spPr>
            <a:solidFill>
              <a:srgbClr val="33333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Israeli Sample</c:v>
                </c:pt>
                <c:pt idx="1">
                  <c:v>Total Jewish Sector</c:v>
                </c:pt>
                <c:pt idx="2">
                  <c:v>Total Arab Sector</c:v>
                </c:pt>
              </c:strCache>
            </c:strRef>
          </c:cat>
          <c:val>
            <c:numRef>
              <c:f>גיליון1!$B$5:$F$5</c:f>
              <c:numCache>
                <c:formatCode>#,##0</c:formatCode>
                <c:ptCount val="3"/>
                <c:pt idx="0">
                  <c:v>7.5772681954137582</c:v>
                </c:pt>
                <c:pt idx="1">
                  <c:v>3.4528552456839305</c:v>
                </c:pt>
                <c:pt idx="2">
                  <c:v>20</c:v>
                </c:pt>
              </c:numCache>
            </c:numRef>
          </c:val>
          <c:extLst>
            <c:ext xmlns:c16="http://schemas.microsoft.com/office/drawing/2014/chart" uri="{C3380CC4-5D6E-409C-BE32-E72D297353CC}">
              <c16:uniqueId val="{00000003-FAF7-4E6A-97F4-46DF161138AF}"/>
            </c:ext>
          </c:extLst>
        </c:ser>
        <c:dLbls>
          <c:showLegendKey val="0"/>
          <c:showVal val="0"/>
          <c:showCatName val="0"/>
          <c:showSerName val="0"/>
          <c:showPercent val="0"/>
          <c:showBubbleSize val="0"/>
        </c:dLbls>
        <c:gapWidth val="100"/>
        <c:overlap val="100"/>
        <c:axId val="732140832"/>
        <c:axId val="732137592"/>
      </c:barChart>
      <c:catAx>
        <c:axId val="7321408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732137592"/>
        <c:crosses val="autoZero"/>
        <c:auto val="1"/>
        <c:lblAlgn val="ctr"/>
        <c:lblOffset val="100"/>
        <c:noMultiLvlLbl val="0"/>
      </c:catAx>
      <c:valAx>
        <c:axId val="732137592"/>
        <c:scaling>
          <c:orientation val="minMax"/>
          <c:max val="1"/>
        </c:scaling>
        <c:delete val="1"/>
        <c:axPos val="l"/>
        <c:numFmt formatCode="0%" sourceLinked="1"/>
        <c:majorTickMark val="out"/>
        <c:minorTickMark val="none"/>
        <c:tickLblPos val="nextTo"/>
        <c:crossAx val="732140832"/>
        <c:crosses val="autoZero"/>
        <c:crossBetween val="between"/>
      </c:valAx>
      <c:spPr>
        <a:noFill/>
        <a:ln>
          <a:noFill/>
        </a:ln>
        <a:effectLst/>
      </c:spPr>
    </c:plotArea>
    <c:legend>
      <c:legendPos val="l"/>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2244258030471199"/>
          <c:y val="7.4947131608548934E-2"/>
          <c:w val="0.87486826124026107"/>
          <c:h val="0.69066346724220562"/>
        </c:manualLayout>
      </c:layout>
      <c:barChart>
        <c:barDir val="col"/>
        <c:grouping val="percentStacked"/>
        <c:varyColors val="0"/>
        <c:ser>
          <c:idx val="0"/>
          <c:order val="0"/>
          <c:tx>
            <c:strRef>
              <c:f>גיליון1!$A$2</c:f>
              <c:strCache>
                <c:ptCount val="1"/>
                <c:pt idx="0">
                  <c:v>Europe</c:v>
                </c:pt>
              </c:strCache>
            </c:strRef>
          </c:tx>
          <c:spPr>
            <a:solidFill>
              <a:srgbClr val="0020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5"/>
                <c:pt idx="0">
                  <c:v>Total Israeli Sample</c:v>
                </c:pt>
                <c:pt idx="1">
                  <c:v>Germany</c:v>
                </c:pt>
                <c:pt idx="2">
                  <c:v>UK</c:v>
                </c:pt>
                <c:pt idx="3">
                  <c:v>France </c:v>
                </c:pt>
                <c:pt idx="4">
                  <c:v>Poland</c:v>
                </c:pt>
              </c:strCache>
            </c:strRef>
          </c:cat>
          <c:val>
            <c:numRef>
              <c:f>גיליון1!$B$2:$F$2</c:f>
              <c:numCache>
                <c:formatCode>0</c:formatCode>
                <c:ptCount val="5"/>
                <c:pt idx="0" formatCode="#,##0">
                  <c:v>6.4805583250249255</c:v>
                </c:pt>
                <c:pt idx="1">
                  <c:v>26.6</c:v>
                </c:pt>
                <c:pt idx="2">
                  <c:v>26.2</c:v>
                </c:pt>
                <c:pt idx="3">
                  <c:v>22.3</c:v>
                </c:pt>
                <c:pt idx="4">
                  <c:v>24.550898203592812</c:v>
                </c:pt>
              </c:numCache>
            </c:numRef>
          </c:val>
          <c:extLst>
            <c:ext xmlns:c16="http://schemas.microsoft.com/office/drawing/2014/chart" uri="{C3380CC4-5D6E-409C-BE32-E72D297353CC}">
              <c16:uniqueId val="{00000000-FAF7-4E6A-97F4-46DF161138AF}"/>
            </c:ext>
          </c:extLst>
        </c:ser>
        <c:ser>
          <c:idx val="1"/>
          <c:order val="1"/>
          <c:tx>
            <c:strRef>
              <c:f>גיליון1!$A$3</c:f>
              <c:strCache>
                <c:ptCount val="1"/>
                <c:pt idx="0">
                  <c:v>Israel </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5"/>
                <c:pt idx="0">
                  <c:v>Total Israeli Sample</c:v>
                </c:pt>
                <c:pt idx="1">
                  <c:v>Germany</c:v>
                </c:pt>
                <c:pt idx="2">
                  <c:v>UK</c:v>
                </c:pt>
                <c:pt idx="3">
                  <c:v>France </c:v>
                </c:pt>
                <c:pt idx="4">
                  <c:v>Poland</c:v>
                </c:pt>
              </c:strCache>
            </c:strRef>
          </c:cat>
          <c:val>
            <c:numRef>
              <c:f>גיליון1!$B$3:$F$3</c:f>
              <c:numCache>
                <c:formatCode>0</c:formatCode>
                <c:ptCount val="5"/>
                <c:pt idx="0" formatCode="#,##0">
                  <c:v>71.086739780658021</c:v>
                </c:pt>
                <c:pt idx="1">
                  <c:v>27.200000000000003</c:v>
                </c:pt>
                <c:pt idx="2">
                  <c:v>23.9</c:v>
                </c:pt>
                <c:pt idx="3">
                  <c:v>25.4</c:v>
                </c:pt>
                <c:pt idx="4">
                  <c:v>35.229540918163671</c:v>
                </c:pt>
              </c:numCache>
            </c:numRef>
          </c:val>
          <c:extLst>
            <c:ext xmlns:c16="http://schemas.microsoft.com/office/drawing/2014/chart" uri="{C3380CC4-5D6E-409C-BE32-E72D297353CC}">
              <c16:uniqueId val="{00000001-FAF7-4E6A-97F4-46DF161138AF}"/>
            </c:ext>
          </c:extLst>
        </c:ser>
        <c:ser>
          <c:idx val="2"/>
          <c:order val="2"/>
          <c:tx>
            <c:strRef>
              <c:f>גיליון1!$A$4</c:f>
              <c:strCache>
                <c:ptCount val="1"/>
                <c:pt idx="0">
                  <c:v>Nowhere is safe 
for a Jew to live</c:v>
                </c:pt>
              </c:strCache>
            </c:strRef>
          </c:tx>
          <c:spPr>
            <a:solidFill>
              <a:srgbClr val="00725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5"/>
                <c:pt idx="0">
                  <c:v>Total Israeli Sample</c:v>
                </c:pt>
                <c:pt idx="1">
                  <c:v>Germany</c:v>
                </c:pt>
                <c:pt idx="2">
                  <c:v>UK</c:v>
                </c:pt>
                <c:pt idx="3">
                  <c:v>France </c:v>
                </c:pt>
                <c:pt idx="4">
                  <c:v>Poland</c:v>
                </c:pt>
              </c:strCache>
            </c:strRef>
          </c:cat>
          <c:val>
            <c:numRef>
              <c:f>גיליון1!$B$4:$F$4</c:f>
              <c:numCache>
                <c:formatCode>0</c:formatCode>
                <c:ptCount val="5"/>
                <c:pt idx="0" formatCode="#,##0">
                  <c:v>14.855433698903289</c:v>
                </c:pt>
                <c:pt idx="1">
                  <c:v>21</c:v>
                </c:pt>
                <c:pt idx="2">
                  <c:v>14.7</c:v>
                </c:pt>
                <c:pt idx="3">
                  <c:v>22.5</c:v>
                </c:pt>
                <c:pt idx="4">
                  <c:v>14.171656686626747</c:v>
                </c:pt>
              </c:numCache>
            </c:numRef>
          </c:val>
          <c:extLst>
            <c:ext xmlns:c16="http://schemas.microsoft.com/office/drawing/2014/chart" uri="{C3380CC4-5D6E-409C-BE32-E72D297353CC}">
              <c16:uniqueId val="{00000002-FAF7-4E6A-97F4-46DF161138AF}"/>
            </c:ext>
          </c:extLst>
        </c:ser>
        <c:ser>
          <c:idx val="3"/>
          <c:order val="3"/>
          <c:tx>
            <c:strRef>
              <c:f>גיליון1!$A$5</c:f>
              <c:strCache>
                <c:ptCount val="1"/>
                <c:pt idx="0">
                  <c:v>Don't know</c:v>
                </c:pt>
              </c:strCache>
            </c:strRef>
          </c:tx>
          <c:spPr>
            <a:solidFill>
              <a:srgbClr val="33333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5"/>
                <c:pt idx="0">
                  <c:v>Total Israeli Sample</c:v>
                </c:pt>
                <c:pt idx="1">
                  <c:v>Germany</c:v>
                </c:pt>
                <c:pt idx="2">
                  <c:v>UK</c:v>
                </c:pt>
                <c:pt idx="3">
                  <c:v>France </c:v>
                </c:pt>
                <c:pt idx="4">
                  <c:v>Poland</c:v>
                </c:pt>
              </c:strCache>
            </c:strRef>
          </c:cat>
          <c:val>
            <c:numRef>
              <c:f>גיליון1!$B$5:$F$5</c:f>
              <c:numCache>
                <c:formatCode>0</c:formatCode>
                <c:ptCount val="5"/>
                <c:pt idx="0" formatCode="#,##0">
                  <c:v>7.5772681954137582</c:v>
                </c:pt>
                <c:pt idx="1">
                  <c:v>25.2</c:v>
                </c:pt>
                <c:pt idx="2">
                  <c:v>35.200000000000003</c:v>
                </c:pt>
                <c:pt idx="3">
                  <c:v>29.9</c:v>
                </c:pt>
                <c:pt idx="4">
                  <c:v>26.047904191616766</c:v>
                </c:pt>
              </c:numCache>
            </c:numRef>
          </c:val>
          <c:extLst>
            <c:ext xmlns:c16="http://schemas.microsoft.com/office/drawing/2014/chart" uri="{C3380CC4-5D6E-409C-BE32-E72D297353CC}">
              <c16:uniqueId val="{00000003-FAF7-4E6A-97F4-46DF161138AF}"/>
            </c:ext>
          </c:extLst>
        </c:ser>
        <c:dLbls>
          <c:showLegendKey val="0"/>
          <c:showVal val="0"/>
          <c:showCatName val="0"/>
          <c:showSerName val="0"/>
          <c:showPercent val="0"/>
          <c:showBubbleSize val="0"/>
        </c:dLbls>
        <c:gapWidth val="100"/>
        <c:overlap val="100"/>
        <c:axId val="732140832"/>
        <c:axId val="732137592"/>
      </c:barChart>
      <c:catAx>
        <c:axId val="7321408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732137592"/>
        <c:crosses val="autoZero"/>
        <c:auto val="1"/>
        <c:lblAlgn val="ctr"/>
        <c:lblOffset val="100"/>
        <c:noMultiLvlLbl val="0"/>
      </c:catAx>
      <c:valAx>
        <c:axId val="732137592"/>
        <c:scaling>
          <c:orientation val="minMax"/>
          <c:max val="1"/>
        </c:scaling>
        <c:delete val="1"/>
        <c:axPos val="l"/>
        <c:numFmt formatCode="0%" sourceLinked="1"/>
        <c:majorTickMark val="out"/>
        <c:minorTickMark val="none"/>
        <c:tickLblPos val="nextTo"/>
        <c:crossAx val="732140832"/>
        <c:crosses val="autoZero"/>
        <c:crossBetween val="between"/>
      </c:valAx>
      <c:spPr>
        <a:noFill/>
        <a:ln>
          <a:noFill/>
        </a:ln>
        <a:effectLst/>
      </c:spPr>
    </c:plotArea>
    <c:legend>
      <c:legendPos val="l"/>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5851147313607159"/>
          <c:y val="8.7943758484248277E-2"/>
          <c:w val="0.71995175929530852"/>
          <c:h val="0.6838988475493476"/>
        </c:manualLayout>
      </c:layout>
      <c:barChart>
        <c:barDir val="col"/>
        <c:grouping val="stacked"/>
        <c:varyColors val="0"/>
        <c:ser>
          <c:idx val="0"/>
          <c:order val="0"/>
          <c:tx>
            <c:strRef>
              <c:f>גיליון1!$A$2</c:f>
              <c:strCache>
                <c:ptCount val="1"/>
                <c:pt idx="0">
                  <c:v>Totally agree</c:v>
                </c:pt>
              </c:strCache>
            </c:strRef>
          </c:tx>
          <c:spPr>
            <a:solidFill>
              <a:srgbClr val="00725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גיליון1!$B$2:$F$2</c:f>
              <c:numCache>
                <c:formatCode>#,##0</c:formatCode>
                <c:ptCount val="3"/>
                <c:pt idx="0">
                  <c:v>21.236291126620142</c:v>
                </c:pt>
                <c:pt idx="1">
                  <c:v>19.52191235059761</c:v>
                </c:pt>
                <c:pt idx="2">
                  <c:v>26.400000000000002</c:v>
                </c:pt>
              </c:numCache>
            </c:numRef>
          </c:val>
          <c:extLst>
            <c:ext xmlns:c16="http://schemas.microsoft.com/office/drawing/2014/chart" uri="{C3380CC4-5D6E-409C-BE32-E72D297353CC}">
              <c16:uniqueId val="{00000000-0D8D-4D8E-ABF7-D93829D85644}"/>
            </c:ext>
          </c:extLst>
        </c:ser>
        <c:ser>
          <c:idx val="1"/>
          <c:order val="1"/>
          <c:tx>
            <c:strRef>
              <c:f>גיליון1!$A$3</c:f>
              <c:strCache>
                <c:ptCount val="1"/>
                <c:pt idx="0">
                  <c:v>Agree</c:v>
                </c:pt>
              </c:strCache>
            </c:strRef>
          </c:tx>
          <c:spPr>
            <a:solidFill>
              <a:srgbClr val="00AC8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גיליון1!$B$3:$F$3</c:f>
              <c:numCache>
                <c:formatCode>#,##0</c:formatCode>
                <c:ptCount val="3"/>
                <c:pt idx="0">
                  <c:v>32.801595214356929</c:v>
                </c:pt>
                <c:pt idx="1">
                  <c:v>31.872509960159363</c:v>
                </c:pt>
                <c:pt idx="2">
                  <c:v>35.6</c:v>
                </c:pt>
              </c:numCache>
            </c:numRef>
          </c:val>
          <c:extLst>
            <c:ext xmlns:c16="http://schemas.microsoft.com/office/drawing/2014/chart" uri="{C3380CC4-5D6E-409C-BE32-E72D297353CC}">
              <c16:uniqueId val="{00000001-0D8D-4D8E-ABF7-D93829D85644}"/>
            </c:ext>
          </c:extLst>
        </c:ser>
        <c:ser>
          <c:idx val="2"/>
          <c:order val="2"/>
          <c:tx>
            <c:strRef>
              <c:f>גיליון1!$A$4</c:f>
              <c:strCache>
                <c:ptCount val="1"/>
                <c:pt idx="0">
                  <c:v>Neither agree nor disagree</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גיליון1!$B$4:$F$4</c:f>
              <c:numCache>
                <c:formatCode>#,##0</c:formatCode>
                <c:ptCount val="3"/>
                <c:pt idx="0">
                  <c:v>27.417746759720842</c:v>
                </c:pt>
                <c:pt idx="1">
                  <c:v>26.826029216467461</c:v>
                </c:pt>
                <c:pt idx="2">
                  <c:v>29.2</c:v>
                </c:pt>
              </c:numCache>
            </c:numRef>
          </c:val>
          <c:extLst>
            <c:ext xmlns:c16="http://schemas.microsoft.com/office/drawing/2014/chart" uri="{C3380CC4-5D6E-409C-BE32-E72D297353CC}">
              <c16:uniqueId val="{00000002-0D8D-4D8E-ABF7-D93829D85644}"/>
            </c:ext>
          </c:extLst>
        </c:ser>
        <c:ser>
          <c:idx val="3"/>
          <c:order val="3"/>
          <c:tx>
            <c:strRef>
              <c:f>גיליון1!$A$5</c:f>
              <c:strCache>
                <c:ptCount val="1"/>
                <c:pt idx="0">
                  <c:v>Disagree</c:v>
                </c:pt>
              </c:strCache>
            </c:strRef>
          </c:tx>
          <c:spPr>
            <a:solidFill>
              <a:srgbClr val="ED66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גיליון1!$B$5:$F$5</c:f>
              <c:numCache>
                <c:formatCode>#,##0</c:formatCode>
                <c:ptCount val="3"/>
                <c:pt idx="0">
                  <c:v>11.06679960119641</c:v>
                </c:pt>
                <c:pt idx="1">
                  <c:v>12.217795484727755</c:v>
                </c:pt>
                <c:pt idx="2">
                  <c:v>7.6</c:v>
                </c:pt>
              </c:numCache>
            </c:numRef>
          </c:val>
          <c:extLst>
            <c:ext xmlns:c16="http://schemas.microsoft.com/office/drawing/2014/chart" uri="{C3380CC4-5D6E-409C-BE32-E72D297353CC}">
              <c16:uniqueId val="{00000003-0D8D-4D8E-ABF7-D93829D85644}"/>
            </c:ext>
          </c:extLst>
        </c:ser>
        <c:ser>
          <c:idx val="4"/>
          <c:order val="4"/>
          <c:tx>
            <c:strRef>
              <c:f>גיליון1!$A$6</c:f>
              <c:strCache>
                <c:ptCount val="1"/>
                <c:pt idx="0">
                  <c:v>Don't agree at all</c:v>
                </c:pt>
              </c:strCache>
            </c:strRef>
          </c:tx>
          <c:spPr>
            <a:solidFill>
              <a:srgbClr val="C92123"/>
            </a:solidFill>
            <a:ln>
              <a:noFill/>
            </a:ln>
            <a:effectLst/>
          </c:spPr>
          <c:invertIfNegative val="0"/>
          <c:dPt>
            <c:idx val="0"/>
            <c:invertIfNegative val="0"/>
            <c:bubble3D val="0"/>
            <c:spPr>
              <a:solidFill>
                <a:srgbClr val="C92123"/>
              </a:solidFill>
              <a:ln>
                <a:noFill/>
              </a:ln>
              <a:effectLst/>
            </c:spPr>
            <c:extLst>
              <c:ext xmlns:c16="http://schemas.microsoft.com/office/drawing/2014/chart" uri="{C3380CC4-5D6E-409C-BE32-E72D297353CC}">
                <c16:uniqueId val="{00000005-0D8D-4D8E-ABF7-D93829D85644}"/>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גיליון1!$B$6:$F$6</c:f>
              <c:numCache>
                <c:formatCode>#,##0</c:formatCode>
                <c:ptCount val="3"/>
                <c:pt idx="0">
                  <c:v>7.4775672981056838</c:v>
                </c:pt>
                <c:pt idx="1">
                  <c:v>9.5617529880478092</c:v>
                </c:pt>
                <c:pt idx="2">
                  <c:v>1.2</c:v>
                </c:pt>
              </c:numCache>
            </c:numRef>
          </c:val>
          <c:extLst>
            <c:ext xmlns:c16="http://schemas.microsoft.com/office/drawing/2014/chart" uri="{C3380CC4-5D6E-409C-BE32-E72D297353CC}">
              <c16:uniqueId val="{00000006-0D8D-4D8E-ABF7-D93829D85644}"/>
            </c:ext>
          </c:extLst>
        </c:ser>
        <c:dLbls>
          <c:showLegendKey val="0"/>
          <c:showVal val="0"/>
          <c:showCatName val="0"/>
          <c:showSerName val="0"/>
          <c:showPercent val="0"/>
          <c:showBubbleSize val="0"/>
        </c:dLbls>
        <c:gapWidth val="210"/>
        <c:overlap val="100"/>
        <c:axId val="732140832"/>
        <c:axId val="732137592"/>
      </c:barChart>
      <c:catAx>
        <c:axId val="7321408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732137592"/>
        <c:crosses val="autoZero"/>
        <c:auto val="0"/>
        <c:lblAlgn val="ctr"/>
        <c:lblOffset val="100"/>
        <c:noMultiLvlLbl val="0"/>
      </c:catAx>
      <c:valAx>
        <c:axId val="732137592"/>
        <c:scaling>
          <c:orientation val="minMax"/>
          <c:max val="100"/>
        </c:scaling>
        <c:delete val="1"/>
        <c:axPos val="l"/>
        <c:numFmt formatCode="#,##0" sourceLinked="1"/>
        <c:majorTickMark val="out"/>
        <c:minorTickMark val="none"/>
        <c:tickLblPos val="nextTo"/>
        <c:crossAx val="732140832"/>
        <c:crosses val="autoZero"/>
        <c:crossBetween val="between"/>
      </c:valAx>
      <c:spPr>
        <a:noFill/>
        <a:ln>
          <a:noFill/>
        </a:ln>
        <a:effectLst>
          <a:outerShdw dir="5400000" algn="ctr" rotWithShape="0">
            <a:srgbClr val="000000">
              <a:alpha val="0"/>
            </a:srgbClr>
          </a:outerShdw>
          <a:softEdge rad="12700"/>
        </a:effectLst>
      </c:spPr>
    </c:plotArea>
    <c:legend>
      <c:legendPos val="l"/>
      <c:legendEntry>
        <c:idx val="2"/>
        <c:txPr>
          <a:bodyPr rot="0" spcFirstLastPara="1" vertOverflow="ellipsis" vert="horz" wrap="square" anchor="ctr" anchorCtr="1"/>
          <a:lstStyle/>
          <a:p>
            <a:pPr rtl="0">
              <a:defRPr sz="1100" b="0" i="0" u="none" strike="noStrike" kern="1200" baseline="0">
                <a:solidFill>
                  <a:schemeClr val="tx1">
                    <a:lumMod val="50000"/>
                  </a:schemeClr>
                </a:solidFill>
                <a:latin typeface="Calibri" panose="020F0502020204030204" pitchFamily="34" charset="0"/>
                <a:ea typeface="+mn-ea"/>
                <a:cs typeface="Calibri" panose="020F0502020204030204" pitchFamily="34" charset="0"/>
              </a:defRPr>
            </a:pPr>
            <a:endParaRPr lang="en-US"/>
          </a:p>
        </c:txPr>
      </c:legendEntry>
      <c:layout>
        <c:manualLayout>
          <c:xMode val="edge"/>
          <c:yMode val="edge"/>
          <c:x val="1.3882410869670788E-3"/>
          <c:y val="0.13788896082588809"/>
          <c:w val="0.31065176465007965"/>
          <c:h val="0.63258890994159511"/>
        </c:manualLayout>
      </c:layout>
      <c:overlay val="0"/>
      <c:spPr>
        <a:noFill/>
        <a:ln>
          <a:noFill/>
        </a:ln>
        <a:effectLst/>
      </c:spPr>
      <c:txPr>
        <a:bodyPr rot="0" spcFirstLastPara="1" vertOverflow="ellipsis" vert="horz" wrap="square" anchor="ctr" anchorCtr="1"/>
        <a:lstStyle/>
        <a:p>
          <a:pPr rtl="0">
            <a:defRPr sz="1100" b="0" i="0" u="none" strike="noStrike" kern="1200" baseline="0">
              <a:solidFill>
                <a:schemeClr val="tx1">
                  <a:lumMod val="50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5851147313607159"/>
          <c:y val="8.7943758484248277E-2"/>
          <c:w val="0.71995175929530852"/>
          <c:h val="0.6838988475493476"/>
        </c:manualLayout>
      </c:layout>
      <c:barChart>
        <c:barDir val="col"/>
        <c:grouping val="stacked"/>
        <c:varyColors val="0"/>
        <c:ser>
          <c:idx val="0"/>
          <c:order val="0"/>
          <c:tx>
            <c:strRef>
              <c:f>גיליון1!$A$2</c:f>
              <c:strCache>
                <c:ptCount val="1"/>
                <c:pt idx="0">
                  <c:v>Totally agree</c:v>
                </c:pt>
              </c:strCache>
            </c:strRef>
          </c:tx>
          <c:spPr>
            <a:solidFill>
              <a:srgbClr val="00725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גיליון1!$B$2:$F$2</c:f>
              <c:numCache>
                <c:formatCode>#,##0</c:formatCode>
                <c:ptCount val="3"/>
                <c:pt idx="0">
                  <c:v>31.405782652043868</c:v>
                </c:pt>
                <c:pt idx="1">
                  <c:v>38.645418326693225</c:v>
                </c:pt>
                <c:pt idx="2">
                  <c:v>9.6</c:v>
                </c:pt>
              </c:numCache>
            </c:numRef>
          </c:val>
          <c:extLst>
            <c:ext xmlns:c16="http://schemas.microsoft.com/office/drawing/2014/chart" uri="{C3380CC4-5D6E-409C-BE32-E72D297353CC}">
              <c16:uniqueId val="{00000000-0D69-4DEF-86A7-830565469919}"/>
            </c:ext>
          </c:extLst>
        </c:ser>
        <c:ser>
          <c:idx val="1"/>
          <c:order val="1"/>
          <c:tx>
            <c:strRef>
              <c:f>גיליון1!$A$3</c:f>
              <c:strCache>
                <c:ptCount val="1"/>
                <c:pt idx="0">
                  <c:v>Agree</c:v>
                </c:pt>
              </c:strCache>
            </c:strRef>
          </c:tx>
          <c:spPr>
            <a:solidFill>
              <a:srgbClr val="00AC8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גיליון1!$B$3:$F$3</c:f>
              <c:numCache>
                <c:formatCode>#,##0</c:formatCode>
                <c:ptCount val="3"/>
                <c:pt idx="0">
                  <c:v>34.596211365902292</c:v>
                </c:pt>
                <c:pt idx="1">
                  <c:v>39.309428950863214</c:v>
                </c:pt>
                <c:pt idx="2">
                  <c:v>20.399999999999999</c:v>
                </c:pt>
              </c:numCache>
            </c:numRef>
          </c:val>
          <c:extLst>
            <c:ext xmlns:c16="http://schemas.microsoft.com/office/drawing/2014/chart" uri="{C3380CC4-5D6E-409C-BE32-E72D297353CC}">
              <c16:uniqueId val="{00000001-0D69-4DEF-86A7-830565469919}"/>
            </c:ext>
          </c:extLst>
        </c:ser>
        <c:ser>
          <c:idx val="2"/>
          <c:order val="2"/>
          <c:tx>
            <c:strRef>
              <c:f>גיליון1!$A$4</c:f>
              <c:strCache>
                <c:ptCount val="1"/>
                <c:pt idx="0">
                  <c:v>Neither agree nor disagree</c:v>
                </c:pt>
              </c:strCache>
            </c:strRef>
          </c:tx>
          <c:spPr>
            <a:solidFill>
              <a:srgbClr val="A6A6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גיליון1!$B$4:$F$4</c:f>
              <c:numCache>
                <c:formatCode>#,##0</c:formatCode>
                <c:ptCount val="3"/>
                <c:pt idx="0">
                  <c:v>22.333000997008973</c:v>
                </c:pt>
                <c:pt idx="1">
                  <c:v>15.139442231075698</c:v>
                </c:pt>
                <c:pt idx="2">
                  <c:v>44</c:v>
                </c:pt>
              </c:numCache>
            </c:numRef>
          </c:val>
          <c:extLst>
            <c:ext xmlns:c16="http://schemas.microsoft.com/office/drawing/2014/chart" uri="{C3380CC4-5D6E-409C-BE32-E72D297353CC}">
              <c16:uniqueId val="{00000002-0D69-4DEF-86A7-830565469919}"/>
            </c:ext>
          </c:extLst>
        </c:ser>
        <c:ser>
          <c:idx val="3"/>
          <c:order val="3"/>
          <c:tx>
            <c:strRef>
              <c:f>גיליון1!$A$5</c:f>
              <c:strCache>
                <c:ptCount val="1"/>
                <c:pt idx="0">
                  <c:v>Disagree</c:v>
                </c:pt>
              </c:strCache>
            </c:strRef>
          </c:tx>
          <c:spPr>
            <a:solidFill>
              <a:srgbClr val="ED666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גיליון1!$B$5:$F$5</c:f>
              <c:numCache>
                <c:formatCode>#,##0</c:formatCode>
                <c:ptCount val="3"/>
                <c:pt idx="0">
                  <c:v>8.6739780658025936</c:v>
                </c:pt>
                <c:pt idx="1">
                  <c:v>5.3120849933598935</c:v>
                </c:pt>
                <c:pt idx="2">
                  <c:v>18.8</c:v>
                </c:pt>
              </c:numCache>
            </c:numRef>
          </c:val>
          <c:extLst>
            <c:ext xmlns:c16="http://schemas.microsoft.com/office/drawing/2014/chart" uri="{C3380CC4-5D6E-409C-BE32-E72D297353CC}">
              <c16:uniqueId val="{00000003-0D69-4DEF-86A7-830565469919}"/>
            </c:ext>
          </c:extLst>
        </c:ser>
        <c:ser>
          <c:idx val="4"/>
          <c:order val="4"/>
          <c:tx>
            <c:strRef>
              <c:f>גיליון1!$A$6</c:f>
              <c:strCache>
                <c:ptCount val="1"/>
                <c:pt idx="0">
                  <c:v>Not agree at all</c:v>
                </c:pt>
              </c:strCache>
            </c:strRef>
          </c:tx>
          <c:spPr>
            <a:solidFill>
              <a:srgbClr val="C92123"/>
            </a:solidFill>
            <a:ln>
              <a:noFill/>
            </a:ln>
            <a:effectLst/>
          </c:spPr>
          <c:invertIfNegative val="0"/>
          <c:dPt>
            <c:idx val="0"/>
            <c:invertIfNegative val="0"/>
            <c:bubble3D val="0"/>
            <c:spPr>
              <a:solidFill>
                <a:srgbClr val="C92123"/>
              </a:solidFill>
              <a:ln>
                <a:noFill/>
              </a:ln>
              <a:effectLst/>
            </c:spPr>
            <c:extLst>
              <c:ext xmlns:c16="http://schemas.microsoft.com/office/drawing/2014/chart" uri="{C3380CC4-5D6E-409C-BE32-E72D297353CC}">
                <c16:uniqueId val="{00000005-0D69-4DEF-86A7-830565469919}"/>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גיליון1!$B$1:$F$1</c:f>
              <c:strCache>
                <c:ptCount val="3"/>
                <c:pt idx="0">
                  <c:v>Total sample</c:v>
                </c:pt>
                <c:pt idx="1">
                  <c:v>Total Jewish sector</c:v>
                </c:pt>
                <c:pt idx="2">
                  <c:v>Arab sector</c:v>
                </c:pt>
              </c:strCache>
            </c:strRef>
          </c:cat>
          <c:val>
            <c:numRef>
              <c:f>גיליון1!$B$6:$F$6</c:f>
              <c:numCache>
                <c:formatCode>#,##0</c:formatCode>
                <c:ptCount val="3"/>
                <c:pt idx="0">
                  <c:v>2.9910269192422732</c:v>
                </c:pt>
                <c:pt idx="1">
                  <c:v>1.593625498007968</c:v>
                </c:pt>
                <c:pt idx="2">
                  <c:v>7.1999999999999993</c:v>
                </c:pt>
              </c:numCache>
            </c:numRef>
          </c:val>
          <c:extLst>
            <c:ext xmlns:c16="http://schemas.microsoft.com/office/drawing/2014/chart" uri="{C3380CC4-5D6E-409C-BE32-E72D297353CC}">
              <c16:uniqueId val="{00000006-0D69-4DEF-86A7-830565469919}"/>
            </c:ext>
          </c:extLst>
        </c:ser>
        <c:dLbls>
          <c:showLegendKey val="0"/>
          <c:showVal val="0"/>
          <c:showCatName val="0"/>
          <c:showSerName val="0"/>
          <c:showPercent val="0"/>
          <c:showBubbleSize val="0"/>
        </c:dLbls>
        <c:gapWidth val="210"/>
        <c:overlap val="100"/>
        <c:axId val="732140832"/>
        <c:axId val="732137592"/>
      </c:barChart>
      <c:catAx>
        <c:axId val="7321408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732137592"/>
        <c:crosses val="autoZero"/>
        <c:auto val="0"/>
        <c:lblAlgn val="ctr"/>
        <c:lblOffset val="100"/>
        <c:noMultiLvlLbl val="0"/>
      </c:catAx>
      <c:valAx>
        <c:axId val="732137592"/>
        <c:scaling>
          <c:orientation val="minMax"/>
          <c:max val="100"/>
        </c:scaling>
        <c:delete val="1"/>
        <c:axPos val="l"/>
        <c:numFmt formatCode="#,##0" sourceLinked="1"/>
        <c:majorTickMark val="out"/>
        <c:minorTickMark val="none"/>
        <c:tickLblPos val="nextTo"/>
        <c:crossAx val="732140832"/>
        <c:crosses val="autoZero"/>
        <c:crossBetween val="between"/>
      </c:valAx>
      <c:spPr>
        <a:noFill/>
        <a:ln>
          <a:noFill/>
        </a:ln>
        <a:effectLst>
          <a:outerShdw dir="5400000" algn="ctr" rotWithShape="0">
            <a:srgbClr val="000000">
              <a:alpha val="0"/>
            </a:srgbClr>
          </a:outerShdw>
          <a:softEdge rad="12700"/>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5851147313607159"/>
          <c:y val="8.7943758484248277E-2"/>
          <c:w val="0.71995175929530852"/>
          <c:h val="0.6838988475493476"/>
        </c:manualLayout>
      </c:layout>
      <c:barChart>
        <c:barDir val="col"/>
        <c:grouping val="stacked"/>
        <c:varyColors val="0"/>
        <c:ser>
          <c:idx val="0"/>
          <c:order val="0"/>
          <c:tx>
            <c:strRef>
              <c:f>גיליון1!$A$2</c:f>
              <c:strCache>
                <c:ptCount val="1"/>
                <c:pt idx="0">
                  <c:v>Totally agree</c:v>
                </c:pt>
              </c:strCache>
            </c:strRef>
          </c:tx>
          <c:spPr>
            <a:solidFill>
              <a:srgbClr val="00725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גיליון1!$B$1:$E$1</c:f>
              <c:strCache>
                <c:ptCount val="4"/>
                <c:pt idx="0">
                  <c:v>Germany</c:v>
                </c:pt>
                <c:pt idx="1">
                  <c:v>UK</c:v>
                </c:pt>
                <c:pt idx="2">
                  <c:v>France</c:v>
                </c:pt>
                <c:pt idx="3">
                  <c:v>Poland</c:v>
                </c:pt>
              </c:strCache>
            </c:strRef>
          </c:cat>
          <c:val>
            <c:numRef>
              <c:f>גיליון1!$B$2:$E$2</c:f>
              <c:numCache>
                <c:formatCode>#,##0</c:formatCode>
                <c:ptCount val="4"/>
                <c:pt idx="0">
                  <c:v>20.599999999999998</c:v>
                </c:pt>
                <c:pt idx="1">
                  <c:v>16.3</c:v>
                </c:pt>
                <c:pt idx="2">
                  <c:v>20.479520479520481</c:v>
                </c:pt>
                <c:pt idx="3">
                  <c:v>23.053892215568865</c:v>
                </c:pt>
              </c:numCache>
            </c:numRef>
          </c:val>
          <c:extLst>
            <c:ext xmlns:c16="http://schemas.microsoft.com/office/drawing/2014/chart" uri="{C3380CC4-5D6E-409C-BE32-E72D297353CC}">
              <c16:uniqueId val="{00000000-0D8D-4D8E-ABF7-D93829D85644}"/>
            </c:ext>
          </c:extLst>
        </c:ser>
        <c:ser>
          <c:idx val="1"/>
          <c:order val="1"/>
          <c:tx>
            <c:strRef>
              <c:f>גיליון1!$A$3</c:f>
              <c:strCache>
                <c:ptCount val="1"/>
                <c:pt idx="0">
                  <c:v>Agree</c:v>
                </c:pt>
              </c:strCache>
            </c:strRef>
          </c:tx>
          <c:spPr>
            <a:solidFill>
              <a:srgbClr val="00AC8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גיליון1!$B$1:$E$1</c:f>
              <c:strCache>
                <c:ptCount val="4"/>
                <c:pt idx="0">
                  <c:v>Germany</c:v>
                </c:pt>
                <c:pt idx="1">
                  <c:v>UK</c:v>
                </c:pt>
                <c:pt idx="2">
                  <c:v>France</c:v>
                </c:pt>
                <c:pt idx="3">
                  <c:v>Poland</c:v>
                </c:pt>
              </c:strCache>
            </c:strRef>
          </c:cat>
          <c:val>
            <c:numRef>
              <c:f>גיליון1!$B$3:$E$3</c:f>
              <c:numCache>
                <c:formatCode>#,##0</c:formatCode>
                <c:ptCount val="4"/>
                <c:pt idx="0">
                  <c:v>37.200000000000003</c:v>
                </c:pt>
                <c:pt idx="1">
                  <c:v>42.6</c:v>
                </c:pt>
                <c:pt idx="2">
                  <c:v>35.064935064935064</c:v>
                </c:pt>
                <c:pt idx="3">
                  <c:v>28.742514970059879</c:v>
                </c:pt>
              </c:numCache>
            </c:numRef>
          </c:val>
          <c:extLst>
            <c:ext xmlns:c16="http://schemas.microsoft.com/office/drawing/2014/chart" uri="{C3380CC4-5D6E-409C-BE32-E72D297353CC}">
              <c16:uniqueId val="{00000001-0D8D-4D8E-ABF7-D93829D85644}"/>
            </c:ext>
          </c:extLst>
        </c:ser>
        <c:ser>
          <c:idx val="2"/>
          <c:order val="2"/>
          <c:tx>
            <c:strRef>
              <c:f>גיליון1!$A$4</c:f>
              <c:strCache>
                <c:ptCount val="1"/>
                <c:pt idx="0">
                  <c:v>Neither agree nor disagree</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גיליון1!$B$1:$E$1</c:f>
              <c:strCache>
                <c:ptCount val="4"/>
                <c:pt idx="0">
                  <c:v>Germany</c:v>
                </c:pt>
                <c:pt idx="1">
                  <c:v>UK</c:v>
                </c:pt>
                <c:pt idx="2">
                  <c:v>France</c:v>
                </c:pt>
                <c:pt idx="3">
                  <c:v>Poland</c:v>
                </c:pt>
              </c:strCache>
            </c:strRef>
          </c:cat>
          <c:val>
            <c:numRef>
              <c:f>גיליון1!$B$4:$E$4</c:f>
              <c:numCache>
                <c:formatCode>#,##0</c:formatCode>
                <c:ptCount val="4"/>
                <c:pt idx="0">
                  <c:v>35</c:v>
                </c:pt>
                <c:pt idx="1">
                  <c:v>36.299999999999997</c:v>
                </c:pt>
                <c:pt idx="2">
                  <c:v>38.661338661338661</c:v>
                </c:pt>
                <c:pt idx="3">
                  <c:v>37.325349301397203</c:v>
                </c:pt>
              </c:numCache>
            </c:numRef>
          </c:val>
          <c:extLst>
            <c:ext xmlns:c16="http://schemas.microsoft.com/office/drawing/2014/chart" uri="{C3380CC4-5D6E-409C-BE32-E72D297353CC}">
              <c16:uniqueId val="{00000002-0D8D-4D8E-ABF7-D93829D85644}"/>
            </c:ext>
          </c:extLst>
        </c:ser>
        <c:ser>
          <c:idx val="3"/>
          <c:order val="3"/>
          <c:tx>
            <c:strRef>
              <c:f>גיליון1!$A$5</c:f>
              <c:strCache>
                <c:ptCount val="1"/>
                <c:pt idx="0">
                  <c:v>Disagree</c:v>
                </c:pt>
              </c:strCache>
            </c:strRef>
          </c:tx>
          <c:spPr>
            <a:solidFill>
              <a:srgbClr val="ED66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גיליון1!$B$1:$E$1</c:f>
              <c:strCache>
                <c:ptCount val="4"/>
                <c:pt idx="0">
                  <c:v>Germany</c:v>
                </c:pt>
                <c:pt idx="1">
                  <c:v>UK</c:v>
                </c:pt>
                <c:pt idx="2">
                  <c:v>France</c:v>
                </c:pt>
                <c:pt idx="3">
                  <c:v>Poland</c:v>
                </c:pt>
              </c:strCache>
            </c:strRef>
          </c:cat>
          <c:val>
            <c:numRef>
              <c:f>גיליון1!$B$5:$E$5</c:f>
              <c:numCache>
                <c:formatCode>#,##0</c:formatCode>
                <c:ptCount val="4"/>
                <c:pt idx="0">
                  <c:v>4.1000000000000005</c:v>
                </c:pt>
                <c:pt idx="1">
                  <c:v>3.8</c:v>
                </c:pt>
                <c:pt idx="2">
                  <c:v>2.7972027972027971</c:v>
                </c:pt>
                <c:pt idx="3">
                  <c:v>5.0898203592814371</c:v>
                </c:pt>
              </c:numCache>
            </c:numRef>
          </c:val>
          <c:extLst>
            <c:ext xmlns:c16="http://schemas.microsoft.com/office/drawing/2014/chart" uri="{C3380CC4-5D6E-409C-BE32-E72D297353CC}">
              <c16:uniqueId val="{00000003-0D8D-4D8E-ABF7-D93829D85644}"/>
            </c:ext>
          </c:extLst>
        </c:ser>
        <c:ser>
          <c:idx val="4"/>
          <c:order val="4"/>
          <c:tx>
            <c:strRef>
              <c:f>גיליון1!$A$6</c:f>
              <c:strCache>
                <c:ptCount val="1"/>
                <c:pt idx="0">
                  <c:v>Don't agree at all</c:v>
                </c:pt>
              </c:strCache>
            </c:strRef>
          </c:tx>
          <c:spPr>
            <a:solidFill>
              <a:srgbClr val="C92123"/>
            </a:solidFill>
            <a:ln>
              <a:noFill/>
            </a:ln>
            <a:effectLst/>
          </c:spPr>
          <c:invertIfNegative val="0"/>
          <c:dPt>
            <c:idx val="0"/>
            <c:invertIfNegative val="0"/>
            <c:bubble3D val="0"/>
            <c:spPr>
              <a:solidFill>
                <a:srgbClr val="C92123"/>
              </a:solidFill>
              <a:ln>
                <a:noFill/>
              </a:ln>
              <a:effectLst/>
            </c:spPr>
            <c:extLst>
              <c:ext xmlns:c16="http://schemas.microsoft.com/office/drawing/2014/chart" uri="{C3380CC4-5D6E-409C-BE32-E72D297353CC}">
                <c16:uniqueId val="{00000005-0D8D-4D8E-ABF7-D93829D85644}"/>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גיליון1!$B$1:$E$1</c:f>
              <c:strCache>
                <c:ptCount val="4"/>
                <c:pt idx="0">
                  <c:v>Germany</c:v>
                </c:pt>
                <c:pt idx="1">
                  <c:v>UK</c:v>
                </c:pt>
                <c:pt idx="2">
                  <c:v>France</c:v>
                </c:pt>
                <c:pt idx="3">
                  <c:v>Poland</c:v>
                </c:pt>
              </c:strCache>
            </c:strRef>
          </c:cat>
          <c:val>
            <c:numRef>
              <c:f>גיליון1!$B$6:$E$6</c:f>
              <c:numCache>
                <c:formatCode>#,##0</c:formatCode>
                <c:ptCount val="4"/>
                <c:pt idx="0">
                  <c:v>3.1</c:v>
                </c:pt>
                <c:pt idx="1">
                  <c:v>1</c:v>
                </c:pt>
                <c:pt idx="2">
                  <c:v>2.9970029970029972</c:v>
                </c:pt>
                <c:pt idx="3">
                  <c:v>5.788423153692615</c:v>
                </c:pt>
              </c:numCache>
            </c:numRef>
          </c:val>
          <c:extLst>
            <c:ext xmlns:c16="http://schemas.microsoft.com/office/drawing/2014/chart" uri="{C3380CC4-5D6E-409C-BE32-E72D297353CC}">
              <c16:uniqueId val="{00000006-0D8D-4D8E-ABF7-D93829D85644}"/>
            </c:ext>
          </c:extLst>
        </c:ser>
        <c:dLbls>
          <c:showLegendKey val="0"/>
          <c:showVal val="0"/>
          <c:showCatName val="0"/>
          <c:showSerName val="0"/>
          <c:showPercent val="0"/>
          <c:showBubbleSize val="0"/>
        </c:dLbls>
        <c:gapWidth val="210"/>
        <c:overlap val="100"/>
        <c:axId val="732140832"/>
        <c:axId val="732137592"/>
      </c:barChart>
      <c:catAx>
        <c:axId val="7321408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732137592"/>
        <c:crosses val="autoZero"/>
        <c:auto val="0"/>
        <c:lblAlgn val="ctr"/>
        <c:lblOffset val="100"/>
        <c:noMultiLvlLbl val="0"/>
      </c:catAx>
      <c:valAx>
        <c:axId val="732137592"/>
        <c:scaling>
          <c:orientation val="minMax"/>
          <c:max val="100"/>
        </c:scaling>
        <c:delete val="1"/>
        <c:axPos val="l"/>
        <c:numFmt formatCode="#,##0" sourceLinked="1"/>
        <c:majorTickMark val="out"/>
        <c:minorTickMark val="none"/>
        <c:tickLblPos val="nextTo"/>
        <c:crossAx val="732140832"/>
        <c:crosses val="autoZero"/>
        <c:crossBetween val="between"/>
      </c:valAx>
      <c:spPr>
        <a:noFill/>
        <a:ln>
          <a:noFill/>
        </a:ln>
        <a:effectLst>
          <a:outerShdw dir="5400000" algn="ctr" rotWithShape="0">
            <a:srgbClr val="000000">
              <a:alpha val="0"/>
            </a:srgbClr>
          </a:outerShdw>
          <a:softEdge rad="12700"/>
        </a:effectLst>
      </c:spPr>
    </c:plotArea>
    <c:legend>
      <c:legendPos val="l"/>
      <c:legendEntry>
        <c:idx val="2"/>
        <c:txPr>
          <a:bodyPr rot="0" spcFirstLastPara="1" vertOverflow="ellipsis" vert="horz" wrap="square" anchor="ctr" anchorCtr="1"/>
          <a:lstStyle/>
          <a:p>
            <a:pPr rtl="0">
              <a:defRPr sz="1100" b="0" i="0" u="none" strike="noStrike" kern="1200" baseline="0">
                <a:solidFill>
                  <a:schemeClr val="tx1">
                    <a:lumMod val="50000"/>
                  </a:schemeClr>
                </a:solidFill>
                <a:latin typeface="Calibri" panose="020F0502020204030204" pitchFamily="34" charset="0"/>
                <a:ea typeface="+mn-ea"/>
                <a:cs typeface="Calibri" panose="020F0502020204030204" pitchFamily="34" charset="0"/>
              </a:defRPr>
            </a:pPr>
            <a:endParaRPr lang="en-US"/>
          </a:p>
        </c:txPr>
      </c:legendEntry>
      <c:layout>
        <c:manualLayout>
          <c:xMode val="edge"/>
          <c:yMode val="edge"/>
          <c:x val="1.3882410869670788E-3"/>
          <c:y val="0.13788896082588809"/>
          <c:w val="0.31065176465007965"/>
          <c:h val="0.63258890994159511"/>
        </c:manualLayout>
      </c:layout>
      <c:overlay val="0"/>
      <c:spPr>
        <a:noFill/>
        <a:ln>
          <a:noFill/>
        </a:ln>
        <a:effectLst/>
      </c:spPr>
      <c:txPr>
        <a:bodyPr rot="0" spcFirstLastPara="1" vertOverflow="ellipsis" vert="horz" wrap="square" anchor="ctr" anchorCtr="1"/>
        <a:lstStyle/>
        <a:p>
          <a:pPr rtl="0">
            <a:defRPr sz="1100" b="0" i="0" u="none" strike="noStrike" kern="1200" baseline="0">
              <a:solidFill>
                <a:schemeClr val="tx1">
                  <a:lumMod val="50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5851147313607159"/>
          <c:y val="8.7943758484248277E-2"/>
          <c:w val="0.71995175929530852"/>
          <c:h val="0.6838988475493476"/>
        </c:manualLayout>
      </c:layout>
      <c:barChart>
        <c:barDir val="col"/>
        <c:grouping val="stacked"/>
        <c:varyColors val="0"/>
        <c:ser>
          <c:idx val="0"/>
          <c:order val="0"/>
          <c:tx>
            <c:strRef>
              <c:f>גיליון1!$A$2</c:f>
              <c:strCache>
                <c:ptCount val="1"/>
                <c:pt idx="0">
                  <c:v>Totally agree</c:v>
                </c:pt>
              </c:strCache>
            </c:strRef>
          </c:tx>
          <c:spPr>
            <a:solidFill>
              <a:srgbClr val="00725D"/>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גיליון1!$B$1:$E$1</c:f>
              <c:strCache>
                <c:ptCount val="4"/>
                <c:pt idx="0">
                  <c:v>Germany</c:v>
                </c:pt>
                <c:pt idx="1">
                  <c:v>UK</c:v>
                </c:pt>
                <c:pt idx="2">
                  <c:v>France</c:v>
                </c:pt>
                <c:pt idx="3">
                  <c:v>Poland</c:v>
                </c:pt>
              </c:strCache>
            </c:strRef>
          </c:cat>
          <c:val>
            <c:numRef>
              <c:f>גיליון1!$B$2:$E$2</c:f>
              <c:numCache>
                <c:formatCode>#,##0</c:formatCode>
                <c:ptCount val="4"/>
                <c:pt idx="0">
                  <c:v>9.8000000000000007</c:v>
                </c:pt>
                <c:pt idx="1">
                  <c:v>7.9</c:v>
                </c:pt>
                <c:pt idx="2">
                  <c:v>9.290709290709291</c:v>
                </c:pt>
                <c:pt idx="3">
                  <c:v>5.5888223552894214</c:v>
                </c:pt>
              </c:numCache>
            </c:numRef>
          </c:val>
          <c:extLst>
            <c:ext xmlns:c16="http://schemas.microsoft.com/office/drawing/2014/chart" uri="{C3380CC4-5D6E-409C-BE32-E72D297353CC}">
              <c16:uniqueId val="{00000000-5EDD-4828-A84D-32874178538C}"/>
            </c:ext>
          </c:extLst>
        </c:ser>
        <c:ser>
          <c:idx val="1"/>
          <c:order val="1"/>
          <c:tx>
            <c:strRef>
              <c:f>גיליון1!$A$3</c:f>
              <c:strCache>
                <c:ptCount val="1"/>
                <c:pt idx="0">
                  <c:v>Agree</c:v>
                </c:pt>
              </c:strCache>
            </c:strRef>
          </c:tx>
          <c:spPr>
            <a:solidFill>
              <a:srgbClr val="00AC8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גיליון1!$B$1:$E$1</c:f>
              <c:strCache>
                <c:ptCount val="4"/>
                <c:pt idx="0">
                  <c:v>Germany</c:v>
                </c:pt>
                <c:pt idx="1">
                  <c:v>UK</c:v>
                </c:pt>
                <c:pt idx="2">
                  <c:v>France</c:v>
                </c:pt>
                <c:pt idx="3">
                  <c:v>Poland</c:v>
                </c:pt>
              </c:strCache>
            </c:strRef>
          </c:cat>
          <c:val>
            <c:numRef>
              <c:f>גיליון1!$B$3:$E$3</c:f>
              <c:numCache>
                <c:formatCode>#,##0</c:formatCode>
                <c:ptCount val="4"/>
                <c:pt idx="0">
                  <c:v>19.600000000000001</c:v>
                </c:pt>
                <c:pt idx="1">
                  <c:v>21.7</c:v>
                </c:pt>
                <c:pt idx="2">
                  <c:v>17.682317682317684</c:v>
                </c:pt>
                <c:pt idx="3">
                  <c:v>13.572854291417165</c:v>
                </c:pt>
              </c:numCache>
            </c:numRef>
          </c:val>
          <c:extLst>
            <c:ext xmlns:c16="http://schemas.microsoft.com/office/drawing/2014/chart" uri="{C3380CC4-5D6E-409C-BE32-E72D297353CC}">
              <c16:uniqueId val="{00000001-5EDD-4828-A84D-32874178538C}"/>
            </c:ext>
          </c:extLst>
        </c:ser>
        <c:ser>
          <c:idx val="2"/>
          <c:order val="2"/>
          <c:tx>
            <c:strRef>
              <c:f>גיליון1!$A$4</c:f>
              <c:strCache>
                <c:ptCount val="1"/>
                <c:pt idx="0">
                  <c:v>Neither agree nor disagree</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גיליון1!$B$1:$E$1</c:f>
              <c:strCache>
                <c:ptCount val="4"/>
                <c:pt idx="0">
                  <c:v>Germany</c:v>
                </c:pt>
                <c:pt idx="1">
                  <c:v>UK</c:v>
                </c:pt>
                <c:pt idx="2">
                  <c:v>France</c:v>
                </c:pt>
                <c:pt idx="3">
                  <c:v>Poland</c:v>
                </c:pt>
              </c:strCache>
            </c:strRef>
          </c:cat>
          <c:val>
            <c:numRef>
              <c:f>גיליון1!$B$4:$E$4</c:f>
              <c:numCache>
                <c:formatCode>#,##0</c:formatCode>
                <c:ptCount val="4"/>
                <c:pt idx="0">
                  <c:v>50.9</c:v>
                </c:pt>
                <c:pt idx="1">
                  <c:v>51.5</c:v>
                </c:pt>
                <c:pt idx="2">
                  <c:v>51.248751248751248</c:v>
                </c:pt>
                <c:pt idx="3">
                  <c:v>42.614770459081832</c:v>
                </c:pt>
              </c:numCache>
            </c:numRef>
          </c:val>
          <c:extLst>
            <c:ext xmlns:c16="http://schemas.microsoft.com/office/drawing/2014/chart" uri="{C3380CC4-5D6E-409C-BE32-E72D297353CC}">
              <c16:uniqueId val="{00000002-5EDD-4828-A84D-32874178538C}"/>
            </c:ext>
          </c:extLst>
        </c:ser>
        <c:ser>
          <c:idx val="3"/>
          <c:order val="3"/>
          <c:tx>
            <c:strRef>
              <c:f>גיליון1!$A$5</c:f>
              <c:strCache>
                <c:ptCount val="1"/>
                <c:pt idx="0">
                  <c:v>Disagree</c:v>
                </c:pt>
              </c:strCache>
            </c:strRef>
          </c:tx>
          <c:spPr>
            <a:solidFill>
              <a:srgbClr val="ED666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גיליון1!$B$1:$E$1</c:f>
              <c:strCache>
                <c:ptCount val="4"/>
                <c:pt idx="0">
                  <c:v>Germany</c:v>
                </c:pt>
                <c:pt idx="1">
                  <c:v>UK</c:v>
                </c:pt>
                <c:pt idx="2">
                  <c:v>France</c:v>
                </c:pt>
                <c:pt idx="3">
                  <c:v>Poland</c:v>
                </c:pt>
              </c:strCache>
            </c:strRef>
          </c:cat>
          <c:val>
            <c:numRef>
              <c:f>גיליון1!$B$5:$E$5</c:f>
              <c:numCache>
                <c:formatCode>#,##0</c:formatCode>
                <c:ptCount val="4"/>
                <c:pt idx="0">
                  <c:v>12</c:v>
                </c:pt>
                <c:pt idx="1">
                  <c:v>11.700000000000001</c:v>
                </c:pt>
                <c:pt idx="2">
                  <c:v>11.988011988011989</c:v>
                </c:pt>
                <c:pt idx="3">
                  <c:v>17.664670658682635</c:v>
                </c:pt>
              </c:numCache>
            </c:numRef>
          </c:val>
          <c:extLst>
            <c:ext xmlns:c16="http://schemas.microsoft.com/office/drawing/2014/chart" uri="{C3380CC4-5D6E-409C-BE32-E72D297353CC}">
              <c16:uniqueId val="{00000003-5EDD-4828-A84D-32874178538C}"/>
            </c:ext>
          </c:extLst>
        </c:ser>
        <c:ser>
          <c:idx val="4"/>
          <c:order val="4"/>
          <c:tx>
            <c:strRef>
              <c:f>גיליון1!$A$6</c:f>
              <c:strCache>
                <c:ptCount val="1"/>
                <c:pt idx="0">
                  <c:v>Don't agree at all</c:v>
                </c:pt>
              </c:strCache>
            </c:strRef>
          </c:tx>
          <c:spPr>
            <a:solidFill>
              <a:srgbClr val="C92123"/>
            </a:solidFill>
            <a:ln>
              <a:noFill/>
            </a:ln>
            <a:effectLst/>
          </c:spPr>
          <c:invertIfNegative val="0"/>
          <c:dPt>
            <c:idx val="0"/>
            <c:invertIfNegative val="0"/>
            <c:bubble3D val="0"/>
            <c:spPr>
              <a:solidFill>
                <a:srgbClr val="C92123"/>
              </a:solidFill>
              <a:ln>
                <a:noFill/>
              </a:ln>
              <a:effectLst/>
            </c:spPr>
            <c:extLst>
              <c:ext xmlns:c16="http://schemas.microsoft.com/office/drawing/2014/chart" uri="{C3380CC4-5D6E-409C-BE32-E72D297353CC}">
                <c16:uniqueId val="{00000005-5EDD-4828-A84D-32874178538C}"/>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גיליון1!$B$1:$E$1</c:f>
              <c:strCache>
                <c:ptCount val="4"/>
                <c:pt idx="0">
                  <c:v>Germany</c:v>
                </c:pt>
                <c:pt idx="1">
                  <c:v>UK</c:v>
                </c:pt>
                <c:pt idx="2">
                  <c:v>France</c:v>
                </c:pt>
                <c:pt idx="3">
                  <c:v>Poland</c:v>
                </c:pt>
              </c:strCache>
            </c:strRef>
          </c:cat>
          <c:val>
            <c:numRef>
              <c:f>גיליון1!$B$6:$E$6</c:f>
              <c:numCache>
                <c:formatCode>#,##0</c:formatCode>
                <c:ptCount val="4"/>
                <c:pt idx="0">
                  <c:v>7.7</c:v>
                </c:pt>
                <c:pt idx="1">
                  <c:v>7.1999999999999993</c:v>
                </c:pt>
                <c:pt idx="2">
                  <c:v>9.79020979020979</c:v>
                </c:pt>
                <c:pt idx="3">
                  <c:v>20.558882235528941</c:v>
                </c:pt>
              </c:numCache>
            </c:numRef>
          </c:val>
          <c:extLst>
            <c:ext xmlns:c16="http://schemas.microsoft.com/office/drawing/2014/chart" uri="{C3380CC4-5D6E-409C-BE32-E72D297353CC}">
              <c16:uniqueId val="{00000006-5EDD-4828-A84D-32874178538C}"/>
            </c:ext>
          </c:extLst>
        </c:ser>
        <c:dLbls>
          <c:showLegendKey val="0"/>
          <c:showVal val="0"/>
          <c:showCatName val="0"/>
          <c:showSerName val="0"/>
          <c:showPercent val="0"/>
          <c:showBubbleSize val="0"/>
        </c:dLbls>
        <c:gapWidth val="210"/>
        <c:overlap val="100"/>
        <c:axId val="732140832"/>
        <c:axId val="732137592"/>
      </c:barChart>
      <c:catAx>
        <c:axId val="7321408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732137592"/>
        <c:crosses val="autoZero"/>
        <c:auto val="0"/>
        <c:lblAlgn val="ctr"/>
        <c:lblOffset val="100"/>
        <c:noMultiLvlLbl val="0"/>
      </c:catAx>
      <c:valAx>
        <c:axId val="732137592"/>
        <c:scaling>
          <c:orientation val="minMax"/>
          <c:max val="100"/>
        </c:scaling>
        <c:delete val="1"/>
        <c:axPos val="l"/>
        <c:numFmt formatCode="#,##0" sourceLinked="1"/>
        <c:majorTickMark val="out"/>
        <c:minorTickMark val="none"/>
        <c:tickLblPos val="nextTo"/>
        <c:crossAx val="732140832"/>
        <c:crosses val="autoZero"/>
        <c:crossBetween val="between"/>
      </c:valAx>
      <c:spPr>
        <a:noFill/>
        <a:ln>
          <a:noFill/>
        </a:ln>
        <a:effectLst>
          <a:outerShdw dir="5400000" algn="ctr" rotWithShape="0">
            <a:srgbClr val="000000">
              <a:alpha val="0"/>
            </a:srgbClr>
          </a:outerShdw>
          <a:softEdge rad="12700"/>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347082739575291"/>
          <c:y val="6.2230189676581379E-2"/>
          <c:w val="0.81005469906713801"/>
          <c:h val="0.77500745834450768"/>
        </c:manualLayout>
      </c:layout>
      <c:barChart>
        <c:barDir val="col"/>
        <c:grouping val="percentStacked"/>
        <c:varyColors val="0"/>
        <c:ser>
          <c:idx val="0"/>
          <c:order val="0"/>
          <c:tx>
            <c:strRef>
              <c:f>Sheet1!$C$1</c:f>
              <c:strCache>
                <c:ptCount val="1"/>
                <c:pt idx="0">
                  <c:v>More like a
European country</c:v>
                </c:pt>
              </c:strCache>
            </c:strRef>
          </c:tx>
          <c:spPr>
            <a:solidFill>
              <a:srgbClr val="003399"/>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Sheet1!$A$2:$B$12</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Sheet1!$C$2:$C$12</c:f>
              <c:numCache>
                <c:formatCode>0</c:formatCode>
                <c:ptCount val="9"/>
                <c:pt idx="0" formatCode="General">
                  <c:v>26</c:v>
                </c:pt>
                <c:pt idx="1">
                  <c:v>21.43899702641292</c:v>
                </c:pt>
                <c:pt idx="2" formatCode="#,##0">
                  <c:v>17.846460618145564</c:v>
                </c:pt>
                <c:pt idx="3" formatCode="#,##0">
                  <c:v>22</c:v>
                </c:pt>
                <c:pt idx="4" formatCode="#,##0">
                  <c:v>22.642823941158706</c:v>
                </c:pt>
                <c:pt idx="5" formatCode="#,##0">
                  <c:v>19.256308100929616</c:v>
                </c:pt>
                <c:pt idx="6" formatCode="#,##0">
                  <c:v>31</c:v>
                </c:pt>
                <c:pt idx="7" formatCode="#,##0">
                  <c:v>16.334661354581673</c:v>
                </c:pt>
                <c:pt idx="8" formatCode="#,##0">
                  <c:v>13.600000000000001</c:v>
                </c:pt>
              </c:numCache>
            </c:numRef>
          </c:val>
          <c:extLst>
            <c:ext xmlns:c16="http://schemas.microsoft.com/office/drawing/2014/chart" uri="{C3380CC4-5D6E-409C-BE32-E72D297353CC}">
              <c16:uniqueId val="{00000000-F972-48F4-823B-44290DFE5C75}"/>
            </c:ext>
          </c:extLst>
        </c:ser>
        <c:ser>
          <c:idx val="1"/>
          <c:order val="1"/>
          <c:tx>
            <c:strRef>
              <c:f>Sheet1!$D$1</c:f>
              <c:strCache>
                <c:ptCount val="1"/>
                <c:pt idx="0">
                  <c:v>More like a
Middle Eastern country</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Sheet1!$A$2:$B$12</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Sheet1!$D$2:$D$12</c:f>
              <c:numCache>
                <c:formatCode>0</c:formatCode>
                <c:ptCount val="9"/>
                <c:pt idx="0" formatCode="General">
                  <c:v>31</c:v>
                </c:pt>
                <c:pt idx="1">
                  <c:v>35.452936510867062</c:v>
                </c:pt>
                <c:pt idx="2" formatCode="#,##0">
                  <c:v>41.575274177467598</c:v>
                </c:pt>
                <c:pt idx="3" formatCode="#,##0">
                  <c:v>34</c:v>
                </c:pt>
                <c:pt idx="4" formatCode="#,##0">
                  <c:v>35.487709512481445</c:v>
                </c:pt>
                <c:pt idx="5" formatCode="#,##0">
                  <c:v>38.778220451527226</c:v>
                </c:pt>
                <c:pt idx="6" formatCode="#,##0">
                  <c:v>16</c:v>
                </c:pt>
                <c:pt idx="7" formatCode="#,##0">
                  <c:v>34.661354581673308</c:v>
                </c:pt>
                <c:pt idx="8" formatCode="#,##0">
                  <c:v>50</c:v>
                </c:pt>
              </c:numCache>
            </c:numRef>
          </c:val>
          <c:extLst>
            <c:ext xmlns:c16="http://schemas.microsoft.com/office/drawing/2014/chart" uri="{C3380CC4-5D6E-409C-BE32-E72D297353CC}">
              <c16:uniqueId val="{00000001-F972-48F4-823B-44290DFE5C75}"/>
            </c:ext>
          </c:extLst>
        </c:ser>
        <c:ser>
          <c:idx val="2"/>
          <c:order val="2"/>
          <c:tx>
            <c:strRef>
              <c:f>Sheet1!$E$1</c:f>
              <c:strCache>
                <c:ptCount val="1"/>
                <c:pt idx="0">
                  <c:v>A country like
the United States</c:v>
                </c:pt>
              </c:strCache>
            </c:strRef>
          </c:tx>
          <c:spPr>
            <a:solidFill>
              <a:srgbClr val="B6234B"/>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Sheet1!$A$2:$B$12</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Sheet1!$E$2:$E$12</c:f>
              <c:numCache>
                <c:formatCode>0</c:formatCode>
                <c:ptCount val="9"/>
                <c:pt idx="0" formatCode="General">
                  <c:v>21</c:v>
                </c:pt>
                <c:pt idx="1">
                  <c:v>26.944217551906696</c:v>
                </c:pt>
                <c:pt idx="2" formatCode="#,##0">
                  <c:v>26.719840478564304</c:v>
                </c:pt>
                <c:pt idx="3" formatCode="#,##0">
                  <c:v>20</c:v>
                </c:pt>
                <c:pt idx="4" formatCode="#,##0">
                  <c:v>27.427337106608697</c:v>
                </c:pt>
                <c:pt idx="5" formatCode="#,##0">
                  <c:v>28.419654714475435</c:v>
                </c:pt>
                <c:pt idx="6" formatCode="#,##0">
                  <c:v>23</c:v>
                </c:pt>
                <c:pt idx="7" formatCode="#,##0">
                  <c:v>25.099601593625497</c:v>
                </c:pt>
                <c:pt idx="8" formatCode="#,##0">
                  <c:v>21.6</c:v>
                </c:pt>
              </c:numCache>
            </c:numRef>
          </c:val>
          <c:extLst>
            <c:ext xmlns:c16="http://schemas.microsoft.com/office/drawing/2014/chart" uri="{C3380CC4-5D6E-409C-BE32-E72D297353CC}">
              <c16:uniqueId val="{00000002-F972-48F4-823B-44290DFE5C75}"/>
            </c:ext>
          </c:extLst>
        </c:ser>
        <c:ser>
          <c:idx val="3"/>
          <c:order val="3"/>
          <c:tx>
            <c:strRef>
              <c:f>Sheet1!$F$1</c:f>
              <c:strCache>
                <c:ptCount val="1"/>
                <c:pt idx="0">
                  <c:v>Don’t know</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Sheet1!$A$2:$B$12</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Sheet1!$F$2:$F$12</c:f>
              <c:numCache>
                <c:formatCode>0</c:formatCode>
                <c:ptCount val="9"/>
                <c:pt idx="0" formatCode="General">
                  <c:v>4</c:v>
                </c:pt>
                <c:pt idx="1">
                  <c:v>16.163848910812362</c:v>
                </c:pt>
                <c:pt idx="2" formatCode="#,##0">
                  <c:v>13.858424725822532</c:v>
                </c:pt>
                <c:pt idx="3" formatCode="#,##0">
                  <c:v>4</c:v>
                </c:pt>
                <c:pt idx="4" formatCode="#,##0">
                  <c:v>14.442129439750875</c:v>
                </c:pt>
                <c:pt idx="5" formatCode="#,##0">
                  <c:v>13.545816733067728</c:v>
                </c:pt>
                <c:pt idx="6" formatCode="#,##0">
                  <c:v>2</c:v>
                </c:pt>
                <c:pt idx="7" formatCode="#,##0">
                  <c:v>23.904382470119522</c:v>
                </c:pt>
                <c:pt idx="8" formatCode="#,##0">
                  <c:v>14.799999999999999</c:v>
                </c:pt>
              </c:numCache>
            </c:numRef>
          </c:val>
          <c:extLst>
            <c:ext xmlns:c16="http://schemas.microsoft.com/office/drawing/2014/chart" uri="{C3380CC4-5D6E-409C-BE32-E72D297353CC}">
              <c16:uniqueId val="{00000003-F972-48F4-823B-44290DFE5C75}"/>
            </c:ext>
          </c:extLst>
        </c:ser>
        <c:ser>
          <c:idx val="4"/>
          <c:order val="4"/>
          <c:tx>
            <c:strRef>
              <c:f>Sheet1!$G$1</c:f>
              <c:strCache>
                <c:ptCount val="1"/>
                <c:pt idx="0">
                  <c:v>None of them</c:v>
                </c:pt>
              </c:strCache>
            </c:strRef>
          </c:tx>
          <c:spPr>
            <a:solidFill>
              <a:schemeClr val="bg1">
                <a:lumMod val="85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Sheet1!$A$2:$B$12</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Sheet1!$G$2:$G$12</c:f>
              <c:numCache>
                <c:formatCode>General</c:formatCode>
                <c:ptCount val="9"/>
                <c:pt idx="0">
                  <c:v>21</c:v>
                </c:pt>
                <c:pt idx="3">
                  <c:v>20</c:v>
                </c:pt>
                <c:pt idx="6">
                  <c:v>27</c:v>
                </c:pt>
              </c:numCache>
            </c:numRef>
          </c:val>
          <c:extLst>
            <c:ext xmlns:c16="http://schemas.microsoft.com/office/drawing/2014/chart" uri="{C3380CC4-5D6E-409C-BE32-E72D297353CC}">
              <c16:uniqueId val="{00000006-F972-48F4-823B-44290DFE5C75}"/>
            </c:ext>
          </c:extLst>
        </c:ser>
        <c:dLbls>
          <c:dLblPos val="ctr"/>
          <c:showLegendKey val="0"/>
          <c:showVal val="1"/>
          <c:showCatName val="0"/>
          <c:showSerName val="0"/>
          <c:showPercent val="0"/>
          <c:showBubbleSize val="0"/>
        </c:dLbls>
        <c:gapWidth val="90"/>
        <c:overlap val="100"/>
        <c:axId val="1378467615"/>
        <c:axId val="1440924111"/>
      </c:barChart>
      <c:catAx>
        <c:axId val="1378467615"/>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200" b="1" i="0" u="none" strike="noStrike" kern="1200" cap="none" spc="0" normalizeH="0" baseline="0">
                <a:solidFill>
                  <a:schemeClr val="tx1"/>
                </a:solidFill>
                <a:latin typeface="Calibri" panose="020F0502020204030204" pitchFamily="34" charset="0"/>
                <a:ea typeface="+mn-ea"/>
                <a:cs typeface="Calibri" panose="020F0502020204030204" pitchFamily="34" charset="0"/>
              </a:defRPr>
            </a:pPr>
            <a:endParaRPr lang="en-US"/>
          </a:p>
        </c:txPr>
        <c:crossAx val="1440924111"/>
        <c:crosses val="autoZero"/>
        <c:auto val="1"/>
        <c:lblAlgn val="ctr"/>
        <c:lblOffset val="100"/>
        <c:noMultiLvlLbl val="0"/>
      </c:catAx>
      <c:valAx>
        <c:axId val="1440924111"/>
        <c:scaling>
          <c:orientation val="minMax"/>
        </c:scaling>
        <c:delete val="1"/>
        <c:axPos val="l"/>
        <c:numFmt formatCode="0%" sourceLinked="1"/>
        <c:majorTickMark val="none"/>
        <c:minorTickMark val="none"/>
        <c:tickLblPos val="nextTo"/>
        <c:crossAx val="1378467615"/>
        <c:crosses val="autoZero"/>
        <c:crossBetween val="between"/>
      </c:valAx>
      <c:spPr>
        <a:noFill/>
        <a:ln>
          <a:noFill/>
        </a:ln>
        <a:effectLst/>
      </c:spPr>
    </c:plotArea>
    <c:legend>
      <c:legendPos val="l"/>
      <c:layout>
        <c:manualLayout>
          <c:xMode val="edge"/>
          <c:yMode val="edge"/>
          <c:x val="6.5122722574210631E-3"/>
          <c:y val="5.7183558915329363E-2"/>
          <c:w val="0.1562380601953717"/>
          <c:h val="0.62951957381612023"/>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168996456281241E-2"/>
          <c:y val="9.9290098654666814E-2"/>
          <c:w val="0.86780488993020677"/>
          <c:h val="0.83665578941685692"/>
        </c:manualLayout>
      </c:layout>
      <c:barChart>
        <c:barDir val="bar"/>
        <c:grouping val="percentStacked"/>
        <c:varyColors val="0"/>
        <c:ser>
          <c:idx val="0"/>
          <c:order val="0"/>
          <c:tx>
            <c:strRef>
              <c:f>Sheet1!$C$1</c:f>
              <c:strCache>
                <c:ptCount val="1"/>
                <c:pt idx="0">
                  <c:v>Total agreement</c:v>
                </c:pt>
              </c:strCache>
            </c:strRef>
          </c:tx>
          <c:spPr>
            <a:solidFill>
              <a:srgbClr val="00725D"/>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Sheet1!$A$2:$B$12</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Sheet1!$C$2:$C$12</c:f>
              <c:numCache>
                <c:formatCode>0</c:formatCode>
                <c:ptCount val="9"/>
                <c:pt idx="0" formatCode="General">
                  <c:v>57</c:v>
                </c:pt>
                <c:pt idx="1">
                  <c:v>37</c:v>
                </c:pt>
                <c:pt idx="2">
                  <c:v>27.118644067796609</c:v>
                </c:pt>
                <c:pt idx="3">
                  <c:v>57</c:v>
                </c:pt>
                <c:pt idx="4">
                  <c:v>34</c:v>
                </c:pt>
                <c:pt idx="5">
                  <c:v>21.11553784860558</c:v>
                </c:pt>
                <c:pt idx="6">
                  <c:v>57</c:v>
                </c:pt>
                <c:pt idx="7">
                  <c:v>50</c:v>
                </c:pt>
                <c:pt idx="8">
                  <c:v>45.2</c:v>
                </c:pt>
              </c:numCache>
            </c:numRef>
          </c:val>
          <c:extLst>
            <c:ext xmlns:c16="http://schemas.microsoft.com/office/drawing/2014/chart" uri="{C3380CC4-5D6E-409C-BE32-E72D297353CC}">
              <c16:uniqueId val="{00000000-3E64-41EF-A9C2-9E17A4978674}"/>
            </c:ext>
          </c:extLst>
        </c:ser>
        <c:ser>
          <c:idx val="1"/>
          <c:order val="1"/>
          <c:tx>
            <c:strRef>
              <c:f>Sheet1!$D$1</c:f>
              <c:strCache>
                <c:ptCount val="1"/>
                <c:pt idx="0">
                  <c:v>Neither agree nor disagree</c:v>
                </c:pt>
              </c:strCache>
            </c:strRef>
          </c:tx>
          <c:spPr>
            <a:solidFill>
              <a:schemeClr val="bg1">
                <a:lumMod val="50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Sheet1!$A$2:$B$12</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Sheet1!$D$2:$D$12</c:f>
              <c:numCache>
                <c:formatCode>0</c:formatCode>
                <c:ptCount val="9"/>
                <c:pt idx="1">
                  <c:v>37</c:v>
                </c:pt>
                <c:pt idx="2">
                  <c:v>37.48753738783649</c:v>
                </c:pt>
                <c:pt idx="4">
                  <c:v>38</c:v>
                </c:pt>
                <c:pt idx="5">
                  <c:v>36.520584329349269</c:v>
                </c:pt>
                <c:pt idx="7">
                  <c:v>33.067729083665334</c:v>
                </c:pt>
                <c:pt idx="8">
                  <c:v>40.400000000000006</c:v>
                </c:pt>
              </c:numCache>
            </c:numRef>
          </c:val>
          <c:extLst>
            <c:ext xmlns:c16="http://schemas.microsoft.com/office/drawing/2014/chart" uri="{C3380CC4-5D6E-409C-BE32-E72D297353CC}">
              <c16:uniqueId val="{00000001-3E64-41EF-A9C2-9E17A4978674}"/>
            </c:ext>
          </c:extLst>
        </c:ser>
        <c:ser>
          <c:idx val="2"/>
          <c:order val="2"/>
          <c:tx>
            <c:strRef>
              <c:f>Sheet1!$E$1</c:f>
              <c:strCache>
                <c:ptCount val="1"/>
                <c:pt idx="0">
                  <c:v>Total disagreement</c:v>
                </c:pt>
              </c:strCache>
            </c:strRef>
          </c:tx>
          <c:spPr>
            <a:solidFill>
              <a:srgbClr val="C00000"/>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Sheet1!$A$2:$B$12</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Sheet1!$E$2:$E$12</c:f>
              <c:numCache>
                <c:formatCode>0</c:formatCode>
                <c:ptCount val="9"/>
                <c:pt idx="0" formatCode="General">
                  <c:v>14</c:v>
                </c:pt>
                <c:pt idx="1">
                  <c:v>26</c:v>
                </c:pt>
                <c:pt idx="2">
                  <c:v>35.393818544366901</c:v>
                </c:pt>
                <c:pt idx="3">
                  <c:v>13</c:v>
                </c:pt>
                <c:pt idx="4">
                  <c:v>28</c:v>
                </c:pt>
                <c:pt idx="5">
                  <c:v>42.363877822045154</c:v>
                </c:pt>
                <c:pt idx="6">
                  <c:v>15</c:v>
                </c:pt>
                <c:pt idx="7">
                  <c:v>17</c:v>
                </c:pt>
                <c:pt idx="8">
                  <c:v>14.4</c:v>
                </c:pt>
              </c:numCache>
            </c:numRef>
          </c:val>
          <c:extLst>
            <c:ext xmlns:c16="http://schemas.microsoft.com/office/drawing/2014/chart" uri="{C3380CC4-5D6E-409C-BE32-E72D297353CC}">
              <c16:uniqueId val="{00000002-3E64-41EF-A9C2-9E17A4978674}"/>
            </c:ext>
          </c:extLst>
        </c:ser>
        <c:ser>
          <c:idx val="3"/>
          <c:order val="3"/>
          <c:tx>
            <c:strRef>
              <c:f>Sheet1!$F$1</c:f>
              <c:strCache>
                <c:ptCount val="1"/>
                <c:pt idx="0">
                  <c:v>Don't know</c:v>
                </c:pt>
              </c:strCache>
            </c:strRef>
          </c:tx>
          <c:spPr>
            <a:solidFill>
              <a:schemeClr val="bg1">
                <a:lumMod val="8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Sheet1!$A$2:$B$12</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Sheet1!$F$2:$F$12</c:f>
              <c:numCache>
                <c:formatCode>General</c:formatCode>
                <c:ptCount val="9"/>
                <c:pt idx="0">
                  <c:v>29</c:v>
                </c:pt>
                <c:pt idx="3" formatCode="0">
                  <c:v>30</c:v>
                </c:pt>
                <c:pt idx="6" formatCode="0">
                  <c:v>28</c:v>
                </c:pt>
              </c:numCache>
            </c:numRef>
          </c:val>
          <c:extLst>
            <c:ext xmlns:c16="http://schemas.microsoft.com/office/drawing/2014/chart" uri="{C3380CC4-5D6E-409C-BE32-E72D297353CC}">
              <c16:uniqueId val="{00000003-3E64-41EF-A9C2-9E17A4978674}"/>
            </c:ext>
          </c:extLst>
        </c:ser>
        <c:dLbls>
          <c:dLblPos val="ctr"/>
          <c:showLegendKey val="0"/>
          <c:showVal val="1"/>
          <c:showCatName val="0"/>
          <c:showSerName val="0"/>
          <c:showPercent val="0"/>
          <c:showBubbleSize val="0"/>
        </c:dLbls>
        <c:gapWidth val="70"/>
        <c:overlap val="100"/>
        <c:axId val="1378467615"/>
        <c:axId val="1440924111"/>
      </c:barChart>
      <c:catAx>
        <c:axId val="1378467615"/>
        <c:scaling>
          <c:orientation val="maxMin"/>
        </c:scaling>
        <c:delete val="0"/>
        <c:axPos val="l"/>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200" b="1" i="0" u="none" strike="noStrike" kern="1200" cap="none" spc="0" normalizeH="0" baseline="0">
                <a:solidFill>
                  <a:schemeClr val="tx1"/>
                </a:solidFill>
                <a:latin typeface="Calibri" panose="020F0502020204030204" pitchFamily="34" charset="0"/>
                <a:ea typeface="+mn-ea"/>
                <a:cs typeface="Calibri" panose="020F0502020204030204" pitchFamily="34" charset="0"/>
              </a:defRPr>
            </a:pPr>
            <a:endParaRPr lang="en-US"/>
          </a:p>
        </c:txPr>
        <c:crossAx val="1440924111"/>
        <c:crosses val="autoZero"/>
        <c:auto val="1"/>
        <c:lblAlgn val="ctr"/>
        <c:lblOffset val="100"/>
        <c:noMultiLvlLbl val="0"/>
      </c:catAx>
      <c:valAx>
        <c:axId val="1440924111"/>
        <c:scaling>
          <c:orientation val="minMax"/>
        </c:scaling>
        <c:delete val="1"/>
        <c:axPos val="t"/>
        <c:numFmt formatCode="0%" sourceLinked="1"/>
        <c:majorTickMark val="none"/>
        <c:minorTickMark val="none"/>
        <c:tickLblPos val="nextTo"/>
        <c:crossAx val="1378467615"/>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5168996456281241E-2"/>
          <c:y val="9.9290098654666814E-2"/>
          <c:w val="0.86780488993020677"/>
          <c:h val="0.83665578941685692"/>
        </c:manualLayout>
      </c:layout>
      <c:barChart>
        <c:barDir val="bar"/>
        <c:grouping val="percentStacked"/>
        <c:varyColors val="0"/>
        <c:ser>
          <c:idx val="0"/>
          <c:order val="0"/>
          <c:tx>
            <c:strRef>
              <c:f>Sheet1!$C$1</c:f>
              <c:strCache>
                <c:ptCount val="1"/>
                <c:pt idx="0">
                  <c:v>Total agreement</c:v>
                </c:pt>
              </c:strCache>
            </c:strRef>
          </c:tx>
          <c:spPr>
            <a:solidFill>
              <a:srgbClr val="00725D"/>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Sheet1!$A$2:$B$14</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Sheet1!$C$2:$C$14</c:f>
              <c:numCache>
                <c:formatCode>#,##0</c:formatCode>
                <c:ptCount val="9"/>
                <c:pt idx="0">
                  <c:v>51</c:v>
                </c:pt>
                <c:pt idx="1">
                  <c:v>39.881216010373393</c:v>
                </c:pt>
                <c:pt idx="2">
                  <c:v>39.68095712861416</c:v>
                </c:pt>
                <c:pt idx="3">
                  <c:v>54</c:v>
                </c:pt>
                <c:pt idx="4">
                  <c:v>42.729773330051955</c:v>
                </c:pt>
                <c:pt idx="5">
                  <c:v>44.223107569721115</c:v>
                </c:pt>
                <c:pt idx="6">
                  <c:v>34</c:v>
                </c:pt>
                <c:pt idx="7">
                  <c:v>27.490039840637451</c:v>
                </c:pt>
                <c:pt idx="8">
                  <c:v>26</c:v>
                </c:pt>
              </c:numCache>
            </c:numRef>
          </c:val>
          <c:extLst>
            <c:ext xmlns:c16="http://schemas.microsoft.com/office/drawing/2014/chart" uri="{C3380CC4-5D6E-409C-BE32-E72D297353CC}">
              <c16:uniqueId val="{00000000-4917-44B4-B65A-032FCF7BFC0F}"/>
            </c:ext>
          </c:extLst>
        </c:ser>
        <c:ser>
          <c:idx val="1"/>
          <c:order val="1"/>
          <c:tx>
            <c:strRef>
              <c:f>Sheet1!$D$1</c:f>
              <c:strCache>
                <c:ptCount val="1"/>
                <c:pt idx="0">
                  <c:v>Agree only if they support Israel</c:v>
                </c:pt>
              </c:strCache>
            </c:strRef>
          </c:tx>
          <c:spPr>
            <a:solidFill>
              <a:srgbClr val="92D050"/>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Sheet1!$A$2:$B$14</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Sheet1!$D$2:$D$14</c:f>
              <c:numCache>
                <c:formatCode>#,##0</c:formatCode>
                <c:ptCount val="9"/>
                <c:pt idx="1">
                  <c:v>26.95733871992892</c:v>
                </c:pt>
                <c:pt idx="2">
                  <c:v>26.620139581256229</c:v>
                </c:pt>
                <c:pt idx="4">
                  <c:v>30.589013753315207</c:v>
                </c:pt>
                <c:pt idx="5">
                  <c:v>31.341301460823374</c:v>
                </c:pt>
                <c:pt idx="7">
                  <c:v>11.553784860557768</c:v>
                </c:pt>
                <c:pt idx="8">
                  <c:v>12.4</c:v>
                </c:pt>
              </c:numCache>
            </c:numRef>
          </c:val>
          <c:extLst>
            <c:ext xmlns:c16="http://schemas.microsoft.com/office/drawing/2014/chart" uri="{C3380CC4-5D6E-409C-BE32-E72D297353CC}">
              <c16:uniqueId val="{00000001-4917-44B4-B65A-032FCF7BFC0F}"/>
            </c:ext>
          </c:extLst>
        </c:ser>
        <c:ser>
          <c:idx val="2"/>
          <c:order val="2"/>
          <c:tx>
            <c:strRef>
              <c:f>Sheet1!$E$1</c:f>
              <c:strCache>
                <c:ptCount val="1"/>
                <c:pt idx="0">
                  <c:v>Total disagreement</c:v>
                </c:pt>
              </c:strCache>
            </c:strRef>
          </c:tx>
          <c:spPr>
            <a:solidFill>
              <a:srgbClr val="C00000"/>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Sheet1!$A$2:$B$14</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Sheet1!$E$2:$E$14</c:f>
              <c:numCache>
                <c:formatCode>#,##0</c:formatCode>
                <c:ptCount val="9"/>
                <c:pt idx="0">
                  <c:v>27</c:v>
                </c:pt>
                <c:pt idx="1">
                  <c:v>16.668758319196275</c:v>
                </c:pt>
                <c:pt idx="2">
                  <c:v>14.755732801595215</c:v>
                </c:pt>
                <c:pt idx="3">
                  <c:v>26</c:v>
                </c:pt>
                <c:pt idx="4">
                  <c:v>15.157520575287792</c:v>
                </c:pt>
                <c:pt idx="5">
                  <c:v>9.2961487383798129</c:v>
                </c:pt>
                <c:pt idx="6">
                  <c:v>36</c:v>
                </c:pt>
                <c:pt idx="7">
                  <c:v>23.107569721115539</c:v>
                </c:pt>
                <c:pt idx="8">
                  <c:v>31.200000000000003</c:v>
                </c:pt>
              </c:numCache>
            </c:numRef>
          </c:val>
          <c:extLst>
            <c:ext xmlns:c16="http://schemas.microsoft.com/office/drawing/2014/chart" uri="{C3380CC4-5D6E-409C-BE32-E72D297353CC}">
              <c16:uniqueId val="{00000002-4917-44B4-B65A-032FCF7BFC0F}"/>
            </c:ext>
          </c:extLst>
        </c:ser>
        <c:ser>
          <c:idx val="3"/>
          <c:order val="3"/>
          <c:tx>
            <c:strRef>
              <c:f>Sheet1!$F$1</c:f>
              <c:strCache>
                <c:ptCount val="1"/>
                <c:pt idx="0">
                  <c:v>Don't know</c:v>
                </c:pt>
              </c:strCache>
            </c:strRef>
          </c:tx>
          <c:spPr>
            <a:solidFill>
              <a:schemeClr val="bg1">
                <a:lumMod val="6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Sheet1!$A$2:$B$14</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Sheet1!$F$2:$F$14</c:f>
              <c:numCache>
                <c:formatCode>#,##0</c:formatCode>
                <c:ptCount val="9"/>
                <c:pt idx="0">
                  <c:v>22</c:v>
                </c:pt>
                <c:pt idx="1">
                  <c:v>14.911914641491602</c:v>
                </c:pt>
                <c:pt idx="2">
                  <c:v>16.051844466600198</c:v>
                </c:pt>
                <c:pt idx="3">
                  <c:v>20</c:v>
                </c:pt>
                <c:pt idx="4">
                  <c:v>11.062805895059295</c:v>
                </c:pt>
                <c:pt idx="5">
                  <c:v>13.545816733067728</c:v>
                </c:pt>
                <c:pt idx="6">
                  <c:v>31</c:v>
                </c:pt>
                <c:pt idx="7">
                  <c:v>31.474103585657371</c:v>
                </c:pt>
                <c:pt idx="8">
                  <c:v>23.599999999999998</c:v>
                </c:pt>
              </c:numCache>
            </c:numRef>
          </c:val>
          <c:extLst>
            <c:ext xmlns:c16="http://schemas.microsoft.com/office/drawing/2014/chart" uri="{C3380CC4-5D6E-409C-BE32-E72D297353CC}">
              <c16:uniqueId val="{00000003-4917-44B4-B65A-032FCF7BFC0F}"/>
            </c:ext>
          </c:extLst>
        </c:ser>
        <c:ser>
          <c:idx val="4"/>
          <c:order val="4"/>
          <c:tx>
            <c:strRef>
              <c:f>Sheet1!$G$1</c:f>
              <c:strCache>
                <c:ptCount val="1"/>
                <c:pt idx="0">
                  <c:v>Prefer not to answer</c:v>
                </c:pt>
              </c:strCache>
            </c:strRef>
          </c:tx>
          <c:spPr>
            <a:solidFill>
              <a:schemeClr val="bg1">
                <a:lumMod val="8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Sheet1!$A$2:$B$14</c:f>
              <c:multiLvlStrCache>
                <c:ptCount val="9"/>
                <c:lvl>
                  <c:pt idx="0">
                    <c:v>2022</c:v>
                  </c:pt>
                  <c:pt idx="1">
                    <c:v>2024</c:v>
                  </c:pt>
                  <c:pt idx="2">
                    <c:v>2026</c:v>
                  </c:pt>
                  <c:pt idx="3">
                    <c:v>2022</c:v>
                  </c:pt>
                  <c:pt idx="4">
                    <c:v>2024</c:v>
                  </c:pt>
                  <c:pt idx="5">
                    <c:v>2026</c:v>
                  </c:pt>
                  <c:pt idx="6">
                    <c:v>2022</c:v>
                  </c:pt>
                  <c:pt idx="7">
                    <c:v>2024</c:v>
                  </c:pt>
                  <c:pt idx="8">
                    <c:v>2026</c:v>
                  </c:pt>
                </c:lvl>
                <c:lvl>
                  <c:pt idx="0">
                    <c:v>Total sample</c:v>
                  </c:pt>
                  <c:pt idx="3">
                    <c:v>Total Jewish sector</c:v>
                  </c:pt>
                  <c:pt idx="6">
                    <c:v>Arab sector</c:v>
                  </c:pt>
                </c:lvl>
              </c:multiLvlStrCache>
            </c:multiLvlStrRef>
          </c:cat>
          <c:val>
            <c:numRef>
              <c:f>Sheet1!$G$2:$G$14</c:f>
              <c:numCache>
                <c:formatCode>#,##0</c:formatCode>
                <c:ptCount val="9"/>
                <c:pt idx="1">
                  <c:v>1.5807723090086334</c:v>
                </c:pt>
                <c:pt idx="2">
                  <c:v>2.8913260219341974</c:v>
                </c:pt>
                <c:pt idx="4">
                  <c:v>0.46088644628552122</c:v>
                </c:pt>
                <c:pt idx="5">
                  <c:v>1.593625498007968</c:v>
                </c:pt>
                <c:pt idx="7">
                  <c:v>6.3745019920318722</c:v>
                </c:pt>
                <c:pt idx="8">
                  <c:v>6.8000000000000007</c:v>
                </c:pt>
              </c:numCache>
            </c:numRef>
          </c:val>
          <c:extLst>
            <c:ext xmlns:c16="http://schemas.microsoft.com/office/drawing/2014/chart" uri="{C3380CC4-5D6E-409C-BE32-E72D297353CC}">
              <c16:uniqueId val="{00000004-4917-44B4-B65A-032FCF7BFC0F}"/>
            </c:ext>
          </c:extLst>
        </c:ser>
        <c:dLbls>
          <c:dLblPos val="ctr"/>
          <c:showLegendKey val="0"/>
          <c:showVal val="1"/>
          <c:showCatName val="0"/>
          <c:showSerName val="0"/>
          <c:showPercent val="0"/>
          <c:showBubbleSize val="0"/>
        </c:dLbls>
        <c:gapWidth val="70"/>
        <c:overlap val="100"/>
        <c:axId val="1378467615"/>
        <c:axId val="1440924111"/>
      </c:barChart>
      <c:catAx>
        <c:axId val="1378467615"/>
        <c:scaling>
          <c:orientation val="maxMin"/>
        </c:scaling>
        <c:delete val="0"/>
        <c:axPos val="l"/>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200" b="1" i="0" u="none" strike="noStrike" kern="1200" cap="none" spc="0" normalizeH="0" baseline="0">
                <a:solidFill>
                  <a:schemeClr val="tx1"/>
                </a:solidFill>
                <a:latin typeface="Calibri" panose="020F0502020204030204" pitchFamily="34" charset="0"/>
                <a:ea typeface="+mn-ea"/>
                <a:cs typeface="Calibri" panose="020F0502020204030204" pitchFamily="34" charset="0"/>
              </a:defRPr>
            </a:pPr>
            <a:endParaRPr lang="en-US"/>
          </a:p>
        </c:txPr>
        <c:crossAx val="1440924111"/>
        <c:crosses val="autoZero"/>
        <c:auto val="1"/>
        <c:lblAlgn val="ctr"/>
        <c:lblOffset val="100"/>
        <c:noMultiLvlLbl val="0"/>
      </c:catAx>
      <c:valAx>
        <c:axId val="1440924111"/>
        <c:scaling>
          <c:orientation val="minMax"/>
        </c:scaling>
        <c:delete val="1"/>
        <c:axPos val="t"/>
        <c:numFmt formatCode="0%" sourceLinked="1"/>
        <c:majorTickMark val="none"/>
        <c:minorTickMark val="none"/>
        <c:tickLblPos val="nextTo"/>
        <c:crossAx val="1378467615"/>
        <c:crosses val="autoZero"/>
        <c:crossBetween val="between"/>
      </c:valAx>
      <c:spPr>
        <a:noFill/>
        <a:ln>
          <a:noFill/>
        </a:ln>
        <a:effectLst/>
      </c:spPr>
    </c:plotArea>
    <c:legend>
      <c:legendPos val="t"/>
      <c:layout>
        <c:manualLayout>
          <c:xMode val="edge"/>
          <c:yMode val="edge"/>
          <c:x val="0.1653199281940794"/>
          <c:y val="1.6684735145037322E-2"/>
          <c:w val="0.71959634167550857"/>
          <c:h val="6.713156512801755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828978998415211"/>
          <c:y val="6.2230189676581379E-2"/>
          <c:w val="0.75406189459642692"/>
          <c:h val="0.77500745834450768"/>
        </c:manualLayout>
      </c:layout>
      <c:barChart>
        <c:barDir val="col"/>
        <c:grouping val="percentStacked"/>
        <c:varyColors val="0"/>
        <c:ser>
          <c:idx val="0"/>
          <c:order val="0"/>
          <c:tx>
            <c:strRef>
              <c:f>Sheet1!$C$1</c:f>
              <c:strCache>
                <c:ptCount val="1"/>
                <c:pt idx="0">
                  <c:v>Yes, totally</c:v>
                </c:pt>
              </c:strCache>
            </c:strRef>
          </c:tx>
          <c:spPr>
            <a:solidFill>
              <a:srgbClr val="00725D"/>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Sheet1!$A$2:$B$11</c:f>
              <c:multiLvlStrCache>
                <c:ptCount val="6"/>
                <c:lvl>
                  <c:pt idx="0">
                    <c:v>2024</c:v>
                  </c:pt>
                  <c:pt idx="1">
                    <c:v>2026</c:v>
                  </c:pt>
                  <c:pt idx="2">
                    <c:v>2024</c:v>
                  </c:pt>
                  <c:pt idx="3">
                    <c:v>2026</c:v>
                  </c:pt>
                  <c:pt idx="4">
                    <c:v>2024</c:v>
                  </c:pt>
                  <c:pt idx="5">
                    <c:v>2026</c:v>
                  </c:pt>
                </c:lvl>
                <c:lvl>
                  <c:pt idx="0">
                    <c:v>Total sample</c:v>
                  </c:pt>
                  <c:pt idx="2">
                    <c:v>Total Jewish sector</c:v>
                  </c:pt>
                  <c:pt idx="4">
                    <c:v>Arab sector</c:v>
                  </c:pt>
                </c:lvl>
              </c:multiLvlStrCache>
            </c:multiLvlStrRef>
          </c:cat>
          <c:val>
            <c:numRef>
              <c:f>Sheet1!$C$2:$C$11</c:f>
              <c:numCache>
                <c:formatCode>#,##0</c:formatCode>
                <c:ptCount val="6"/>
                <c:pt idx="0">
                  <c:v>22.563391581732901</c:v>
                </c:pt>
                <c:pt idx="1">
                  <c:v>17.647058823529413</c:v>
                </c:pt>
                <c:pt idx="2">
                  <c:v>22.23520083121436</c:v>
                </c:pt>
                <c:pt idx="3">
                  <c:v>19.52191235059761</c:v>
                </c:pt>
                <c:pt idx="4">
                  <c:v>24.302788844621514</c:v>
                </c:pt>
                <c:pt idx="5">
                  <c:v>12</c:v>
                </c:pt>
              </c:numCache>
            </c:numRef>
          </c:val>
          <c:extLst>
            <c:ext xmlns:c16="http://schemas.microsoft.com/office/drawing/2014/chart" uri="{C3380CC4-5D6E-409C-BE32-E72D297353CC}">
              <c16:uniqueId val="{00000000-6019-4866-BA7D-1642F308E851}"/>
            </c:ext>
          </c:extLst>
        </c:ser>
        <c:ser>
          <c:idx val="1"/>
          <c:order val="1"/>
          <c:tx>
            <c:strRef>
              <c:f>Sheet1!$D$1</c:f>
              <c:strCache>
                <c:ptCount val="1"/>
                <c:pt idx="0">
                  <c:v>Yes, but not more than in other European countries</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Sheet1!$A$2:$B$11</c:f>
              <c:multiLvlStrCache>
                <c:ptCount val="6"/>
                <c:lvl>
                  <c:pt idx="0">
                    <c:v>2024</c:v>
                  </c:pt>
                  <c:pt idx="1">
                    <c:v>2026</c:v>
                  </c:pt>
                  <c:pt idx="2">
                    <c:v>2024</c:v>
                  </c:pt>
                  <c:pt idx="3">
                    <c:v>2026</c:v>
                  </c:pt>
                  <c:pt idx="4">
                    <c:v>2024</c:v>
                  </c:pt>
                  <c:pt idx="5">
                    <c:v>2026</c:v>
                  </c:pt>
                </c:lvl>
                <c:lvl>
                  <c:pt idx="0">
                    <c:v>Total sample</c:v>
                  </c:pt>
                  <c:pt idx="2">
                    <c:v>Total Jewish sector</c:v>
                  </c:pt>
                  <c:pt idx="4">
                    <c:v>Arab sector</c:v>
                  </c:pt>
                </c:lvl>
              </c:multiLvlStrCache>
            </c:multiLvlStrRef>
          </c:cat>
          <c:val>
            <c:numRef>
              <c:f>Sheet1!$D$2:$D$11</c:f>
              <c:numCache>
                <c:formatCode>#,##0</c:formatCode>
                <c:ptCount val="6"/>
                <c:pt idx="0">
                  <c:v>32.139614456618013</c:v>
                </c:pt>
                <c:pt idx="1">
                  <c:v>29.112662013958122</c:v>
                </c:pt>
                <c:pt idx="2">
                  <c:v>36.41921636179665</c:v>
                </c:pt>
                <c:pt idx="3">
                  <c:v>32.536520584329345</c:v>
                </c:pt>
                <c:pt idx="4">
                  <c:v>13.545816733067728</c:v>
                </c:pt>
                <c:pt idx="5">
                  <c:v>18.8</c:v>
                </c:pt>
              </c:numCache>
            </c:numRef>
          </c:val>
          <c:extLst>
            <c:ext xmlns:c16="http://schemas.microsoft.com/office/drawing/2014/chart" uri="{C3380CC4-5D6E-409C-BE32-E72D297353CC}">
              <c16:uniqueId val="{00000001-6019-4866-BA7D-1642F308E851}"/>
            </c:ext>
          </c:extLst>
        </c:ser>
        <c:ser>
          <c:idx val="2"/>
          <c:order val="2"/>
          <c:tx>
            <c:strRef>
              <c:f>Sheet1!$E$1</c:f>
              <c:strCache>
                <c:ptCount val="1"/>
                <c:pt idx="0">
                  <c:v>No.</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Sheet1!$A$2:$B$11</c:f>
              <c:multiLvlStrCache>
                <c:ptCount val="6"/>
                <c:lvl>
                  <c:pt idx="0">
                    <c:v>2024</c:v>
                  </c:pt>
                  <c:pt idx="1">
                    <c:v>2026</c:v>
                  </c:pt>
                  <c:pt idx="2">
                    <c:v>2024</c:v>
                  </c:pt>
                  <c:pt idx="3">
                    <c:v>2026</c:v>
                  </c:pt>
                  <c:pt idx="4">
                    <c:v>2024</c:v>
                  </c:pt>
                  <c:pt idx="5">
                    <c:v>2026</c:v>
                  </c:pt>
                </c:lvl>
                <c:lvl>
                  <c:pt idx="0">
                    <c:v>Total sample</c:v>
                  </c:pt>
                  <c:pt idx="2">
                    <c:v>Total Jewish sector</c:v>
                  </c:pt>
                  <c:pt idx="4">
                    <c:v>Arab sector</c:v>
                  </c:pt>
                </c:lvl>
              </c:multiLvlStrCache>
            </c:multiLvlStrRef>
          </c:cat>
          <c:val>
            <c:numRef>
              <c:f>Sheet1!$E$2:$E$11</c:f>
              <c:numCache>
                <c:formatCode>#,##0</c:formatCode>
                <c:ptCount val="6"/>
                <c:pt idx="0">
                  <c:v>7.3539342752034056</c:v>
                </c:pt>
                <c:pt idx="1">
                  <c:v>14.556331006979061</c:v>
                </c:pt>
                <c:pt idx="2">
                  <c:v>5.2679298936374277</c:v>
                </c:pt>
                <c:pt idx="3">
                  <c:v>10.225763612217795</c:v>
                </c:pt>
                <c:pt idx="4">
                  <c:v>16.334661354581673</c:v>
                </c:pt>
                <c:pt idx="5">
                  <c:v>27.6</c:v>
                </c:pt>
              </c:numCache>
            </c:numRef>
          </c:val>
          <c:extLst>
            <c:ext xmlns:c16="http://schemas.microsoft.com/office/drawing/2014/chart" uri="{C3380CC4-5D6E-409C-BE32-E72D297353CC}">
              <c16:uniqueId val="{00000002-6019-4866-BA7D-1642F308E851}"/>
            </c:ext>
          </c:extLst>
        </c:ser>
        <c:ser>
          <c:idx val="3"/>
          <c:order val="3"/>
          <c:tx>
            <c:strRef>
              <c:f>Sheet1!$F$1</c:f>
              <c:strCache>
                <c:ptCount val="1"/>
                <c:pt idx="0">
                  <c:v>Don't know</c:v>
                </c:pt>
              </c:strCache>
            </c:strRef>
          </c:tx>
          <c:spPr>
            <a:solidFill>
              <a:srgbClr val="BFBFBF"/>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Sheet1!$A$2:$B$11</c:f>
              <c:multiLvlStrCache>
                <c:ptCount val="6"/>
                <c:lvl>
                  <c:pt idx="0">
                    <c:v>2024</c:v>
                  </c:pt>
                  <c:pt idx="1">
                    <c:v>2026</c:v>
                  </c:pt>
                  <c:pt idx="2">
                    <c:v>2024</c:v>
                  </c:pt>
                  <c:pt idx="3">
                    <c:v>2026</c:v>
                  </c:pt>
                  <c:pt idx="4">
                    <c:v>2024</c:v>
                  </c:pt>
                  <c:pt idx="5">
                    <c:v>2026</c:v>
                  </c:pt>
                </c:lvl>
                <c:lvl>
                  <c:pt idx="0">
                    <c:v>Total sample</c:v>
                  </c:pt>
                  <c:pt idx="2">
                    <c:v>Total Jewish sector</c:v>
                  </c:pt>
                  <c:pt idx="4">
                    <c:v>Arab sector</c:v>
                  </c:pt>
                </c:lvl>
              </c:multiLvlStrCache>
            </c:multiLvlStrRef>
          </c:cat>
          <c:val>
            <c:numRef>
              <c:f>Sheet1!$F$2:$F$11</c:f>
              <c:numCache>
                <c:formatCode>#,##0</c:formatCode>
                <c:ptCount val="6"/>
                <c:pt idx="0">
                  <c:v>36.502126021383894</c:v>
                </c:pt>
                <c:pt idx="1">
                  <c:v>37.686939182452647</c:v>
                </c:pt>
                <c:pt idx="2">
                  <c:v>35.14461487982922</c:v>
                </c:pt>
                <c:pt idx="3">
                  <c:v>36.918990703851264</c:v>
                </c:pt>
                <c:pt idx="4">
                  <c:v>42.231075697211153</c:v>
                </c:pt>
                <c:pt idx="5">
                  <c:v>40</c:v>
                </c:pt>
              </c:numCache>
            </c:numRef>
          </c:val>
          <c:extLst>
            <c:ext xmlns:c16="http://schemas.microsoft.com/office/drawing/2014/chart" uri="{C3380CC4-5D6E-409C-BE32-E72D297353CC}">
              <c16:uniqueId val="{00000003-6019-4866-BA7D-1642F308E851}"/>
            </c:ext>
          </c:extLst>
        </c:ser>
        <c:ser>
          <c:idx val="4"/>
          <c:order val="4"/>
          <c:tx>
            <c:strRef>
              <c:f>Sheet1!$G$1</c:f>
              <c:strCache>
                <c:ptCount val="1"/>
                <c:pt idx="0">
                  <c:v>Prefer not to answer</c:v>
                </c:pt>
              </c:strCache>
            </c:strRef>
          </c:tx>
          <c:spPr>
            <a:solidFill>
              <a:srgbClr val="D9D9D9"/>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200" b="1"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Sheet1!$A$2:$B$11</c:f>
              <c:multiLvlStrCache>
                <c:ptCount val="6"/>
                <c:lvl>
                  <c:pt idx="0">
                    <c:v>2024</c:v>
                  </c:pt>
                  <c:pt idx="1">
                    <c:v>2026</c:v>
                  </c:pt>
                  <c:pt idx="2">
                    <c:v>2024</c:v>
                  </c:pt>
                  <c:pt idx="3">
                    <c:v>2026</c:v>
                  </c:pt>
                  <c:pt idx="4">
                    <c:v>2024</c:v>
                  </c:pt>
                  <c:pt idx="5">
                    <c:v>2026</c:v>
                  </c:pt>
                </c:lvl>
                <c:lvl>
                  <c:pt idx="0">
                    <c:v>Total sample</c:v>
                  </c:pt>
                  <c:pt idx="2">
                    <c:v>Total Jewish sector</c:v>
                  </c:pt>
                  <c:pt idx="4">
                    <c:v>Arab sector</c:v>
                  </c:pt>
                </c:lvl>
              </c:multiLvlStrCache>
            </c:multiLvlStrRef>
          </c:cat>
          <c:val>
            <c:numRef>
              <c:f>Sheet1!$G$2:$G$11</c:f>
              <c:numCache>
                <c:formatCode>#,##0</c:formatCode>
                <c:ptCount val="6"/>
                <c:pt idx="0">
                  <c:v>1.4409336650608808</c:v>
                </c:pt>
                <c:pt idx="1">
                  <c:v>0.99700897308075775</c:v>
                </c:pt>
                <c:pt idx="2">
                  <c:v>0.93303803352198611</c:v>
                </c:pt>
                <c:pt idx="3">
                  <c:v>0.79681274900398402</c:v>
                </c:pt>
                <c:pt idx="4">
                  <c:v>3.5856573705179287</c:v>
                </c:pt>
                <c:pt idx="5">
                  <c:v>1.6</c:v>
                </c:pt>
              </c:numCache>
            </c:numRef>
          </c:val>
          <c:extLst>
            <c:ext xmlns:c16="http://schemas.microsoft.com/office/drawing/2014/chart" uri="{C3380CC4-5D6E-409C-BE32-E72D297353CC}">
              <c16:uniqueId val="{00000004-6019-4866-BA7D-1642F308E851}"/>
            </c:ext>
          </c:extLst>
        </c:ser>
        <c:dLbls>
          <c:dLblPos val="ctr"/>
          <c:showLegendKey val="0"/>
          <c:showVal val="1"/>
          <c:showCatName val="0"/>
          <c:showSerName val="0"/>
          <c:showPercent val="0"/>
          <c:showBubbleSize val="0"/>
        </c:dLbls>
        <c:gapWidth val="90"/>
        <c:overlap val="100"/>
        <c:axId val="1378467615"/>
        <c:axId val="1440924111"/>
      </c:barChart>
      <c:catAx>
        <c:axId val="1378467615"/>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200" b="1" i="0" u="none" strike="noStrike" kern="1200" cap="none" spc="0" normalizeH="0" baseline="0">
                <a:solidFill>
                  <a:schemeClr val="tx1"/>
                </a:solidFill>
                <a:latin typeface="Calibri" panose="020F0502020204030204" pitchFamily="34" charset="0"/>
                <a:ea typeface="+mn-ea"/>
                <a:cs typeface="Calibri" panose="020F0502020204030204" pitchFamily="34" charset="0"/>
              </a:defRPr>
            </a:pPr>
            <a:endParaRPr lang="en-US"/>
          </a:p>
        </c:txPr>
        <c:crossAx val="1440924111"/>
        <c:crosses val="autoZero"/>
        <c:auto val="1"/>
        <c:lblAlgn val="ctr"/>
        <c:lblOffset val="100"/>
        <c:noMultiLvlLbl val="0"/>
      </c:catAx>
      <c:valAx>
        <c:axId val="1440924111"/>
        <c:scaling>
          <c:orientation val="minMax"/>
        </c:scaling>
        <c:delete val="1"/>
        <c:axPos val="l"/>
        <c:numFmt formatCode="0%" sourceLinked="1"/>
        <c:majorTickMark val="none"/>
        <c:minorTickMark val="none"/>
        <c:tickLblPos val="nextTo"/>
        <c:crossAx val="1378467615"/>
        <c:crosses val="autoZero"/>
        <c:crossBetween val="between"/>
      </c:valAx>
      <c:spPr>
        <a:noFill/>
        <a:ln>
          <a:noFill/>
        </a:ln>
        <a:effectLst/>
      </c:spPr>
    </c:plotArea>
    <c:legend>
      <c:legendPos val="l"/>
      <c:layout>
        <c:manualLayout>
          <c:xMode val="edge"/>
          <c:yMode val="edge"/>
          <c:x val="8.8342756511939312E-3"/>
          <c:y val="0.18593987847903948"/>
          <c:w val="0.172423142770846"/>
          <c:h val="0.59183482209533156"/>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31283168297238828"/>
          <c:y val="7.494705247224269E-2"/>
          <c:w val="0.68716831702761161"/>
          <c:h val="0.87236570428696414"/>
        </c:manualLayout>
      </c:layout>
      <c:barChart>
        <c:barDir val="bar"/>
        <c:grouping val="clustered"/>
        <c:varyColors val="0"/>
        <c:ser>
          <c:idx val="1"/>
          <c:order val="0"/>
          <c:tx>
            <c:strRef>
              <c:f>גיליון1!$A$2</c:f>
              <c:strCache>
                <c:ptCount val="1"/>
                <c:pt idx="0">
                  <c:v>Total 2026</c:v>
                </c:pt>
              </c:strCache>
            </c:strRef>
          </c:tx>
          <c:spPr>
            <a:solidFill>
              <a:srgbClr val="0F5178"/>
            </a:solidFill>
            <a:ln>
              <a:noFill/>
            </a:ln>
            <a:effectLst/>
          </c:spPr>
          <c:invertIfNegative val="0"/>
          <c:dPt>
            <c:idx val="9"/>
            <c:invertIfNegative val="0"/>
            <c:bubble3D val="0"/>
            <c:spPr>
              <a:solidFill>
                <a:srgbClr val="7F7F7F"/>
              </a:solidFill>
              <a:ln>
                <a:noFill/>
              </a:ln>
              <a:effectLst/>
            </c:spPr>
            <c:extLst>
              <c:ext xmlns:c16="http://schemas.microsoft.com/office/drawing/2014/chart" uri="{C3380CC4-5D6E-409C-BE32-E72D297353CC}">
                <c16:uniqueId val="{0000000D-D57E-45F3-8E0B-9274E8E941C9}"/>
              </c:ext>
            </c:extLst>
          </c:dPt>
          <c:dLbls>
            <c:dLbl>
              <c:idx val="9"/>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D-D57E-45F3-8E0B-9274E8E941C9}"/>
                </c:ext>
              </c:extLst>
            </c:dLbl>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rgbClr val="0F5178"/>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 </c:v>
                </c:pt>
                <c:pt idx="6">
                  <c:v>Spain</c:v>
                </c:pt>
                <c:pt idx="7">
                  <c:v>Italy</c:v>
                </c:pt>
                <c:pt idx="8">
                  <c:v>Hungary</c:v>
                </c:pt>
                <c:pt idx="9">
                  <c:v>None of the above</c:v>
                </c:pt>
              </c:strCache>
            </c:strRef>
          </c:cat>
          <c:val>
            <c:numRef>
              <c:f>גיליון1!$B$2:$K$2</c:f>
              <c:numCache>
                <c:formatCode>#,##0</c:formatCode>
                <c:ptCount val="10"/>
                <c:pt idx="0">
                  <c:v>21.236291126620142</c:v>
                </c:pt>
                <c:pt idx="1">
                  <c:v>42.572283150548358</c:v>
                </c:pt>
                <c:pt idx="2">
                  <c:v>9.5712861415752748</c:v>
                </c:pt>
                <c:pt idx="3">
                  <c:v>16.051844466600198</c:v>
                </c:pt>
                <c:pt idx="4">
                  <c:v>12.861415752741776</c:v>
                </c:pt>
                <c:pt idx="5">
                  <c:v>5.8823529411764701</c:v>
                </c:pt>
                <c:pt idx="6">
                  <c:v>4.3868394815553335</c:v>
                </c:pt>
                <c:pt idx="7">
                  <c:v>14.356929212362912</c:v>
                </c:pt>
                <c:pt idx="8">
                  <c:v>37.088733798604189</c:v>
                </c:pt>
                <c:pt idx="9">
                  <c:v>17.846460618145564</c:v>
                </c:pt>
              </c:numCache>
            </c:numRef>
          </c:val>
          <c:extLst>
            <c:ext xmlns:c16="http://schemas.microsoft.com/office/drawing/2014/chart" uri="{C3380CC4-5D6E-409C-BE32-E72D297353CC}">
              <c16:uniqueId val="{00000001-6785-4B33-9A29-E5810DE09681}"/>
            </c:ext>
          </c:extLst>
        </c:ser>
        <c:ser>
          <c:idx val="0"/>
          <c:order val="1"/>
          <c:tx>
            <c:strRef>
              <c:f>גיליון1!$A$3</c:f>
              <c:strCache>
                <c:ptCount val="1"/>
                <c:pt idx="0">
                  <c:v> Ultra- Orthodox</c:v>
                </c:pt>
              </c:strCache>
            </c:strRef>
          </c:tx>
          <c:spPr>
            <a:solidFill>
              <a:schemeClr val="accent6">
                <a:shade val="58000"/>
              </a:schemeClr>
            </a:solidFill>
            <a:ln>
              <a:noFill/>
            </a:ln>
            <a:effectLst/>
          </c:spPr>
          <c:invertIfNegative val="0"/>
          <c:cat>
            <c:strRef>
              <c:f>גיליון1!$B$1:$K$1</c:f>
              <c:strCache>
                <c:ptCount val="10"/>
                <c:pt idx="0">
                  <c:v>Poland</c:v>
                </c:pt>
                <c:pt idx="1">
                  <c:v>Germany</c:v>
                </c:pt>
                <c:pt idx="2">
                  <c:v>France</c:v>
                </c:pt>
                <c:pt idx="3">
                  <c:v>Great Britain</c:v>
                </c:pt>
                <c:pt idx="4">
                  <c:v>The Netherlands</c:v>
                </c:pt>
                <c:pt idx="5">
                  <c:v>Norway </c:v>
                </c:pt>
                <c:pt idx="6">
                  <c:v>Spain</c:v>
                </c:pt>
                <c:pt idx="7">
                  <c:v>Italy</c:v>
                </c:pt>
                <c:pt idx="8">
                  <c:v>Hungary</c:v>
                </c:pt>
                <c:pt idx="9">
                  <c:v>None of the above</c:v>
                </c:pt>
              </c:strCache>
            </c:strRef>
          </c:cat>
          <c:val>
            <c:numRef>
              <c:f>גיליון1!$B$3:$K$3</c:f>
            </c:numRef>
          </c:val>
          <c:extLst>
            <c:ext xmlns:c16="http://schemas.microsoft.com/office/drawing/2014/chart" uri="{C3380CC4-5D6E-409C-BE32-E72D297353CC}">
              <c16:uniqueId val="{00000002-C1E2-4FB7-87D2-A1F0C4462E2A}"/>
            </c:ext>
          </c:extLst>
        </c:ser>
        <c:ser>
          <c:idx val="2"/>
          <c:order val="2"/>
          <c:tx>
            <c:strRef>
              <c:f>גיליון1!$A$4</c:f>
              <c:strCache>
                <c:ptCount val="1"/>
                <c:pt idx="0">
                  <c:v>Arab sector</c:v>
                </c:pt>
              </c:strCache>
            </c:strRef>
          </c:tx>
          <c:spPr>
            <a:solidFill>
              <a:schemeClr val="accent6">
                <a:tint val="86000"/>
              </a:schemeClr>
            </a:solidFill>
            <a:ln>
              <a:noFill/>
            </a:ln>
            <a:effectLst/>
          </c:spPr>
          <c:invertIfNegative val="0"/>
          <c:cat>
            <c:strRef>
              <c:f>גיליון1!$B$1:$K$1</c:f>
              <c:strCache>
                <c:ptCount val="10"/>
                <c:pt idx="0">
                  <c:v>Poland</c:v>
                </c:pt>
                <c:pt idx="1">
                  <c:v>Germany</c:v>
                </c:pt>
                <c:pt idx="2">
                  <c:v>France</c:v>
                </c:pt>
                <c:pt idx="3">
                  <c:v>Great Britain</c:v>
                </c:pt>
                <c:pt idx="4">
                  <c:v>The Netherlands</c:v>
                </c:pt>
                <c:pt idx="5">
                  <c:v>Norway </c:v>
                </c:pt>
                <c:pt idx="6">
                  <c:v>Spain</c:v>
                </c:pt>
                <c:pt idx="7">
                  <c:v>Italy</c:v>
                </c:pt>
                <c:pt idx="8">
                  <c:v>Hungary</c:v>
                </c:pt>
                <c:pt idx="9">
                  <c:v>None of the above</c:v>
                </c:pt>
              </c:strCache>
            </c:strRef>
          </c:cat>
          <c:val>
            <c:numRef>
              <c:f>גיליון1!$B$4:$K$4</c:f>
            </c:numRef>
          </c:val>
          <c:extLst>
            <c:ext xmlns:c16="http://schemas.microsoft.com/office/drawing/2014/chart" uri="{C3380CC4-5D6E-409C-BE32-E72D297353CC}">
              <c16:uniqueId val="{00000003-C1E2-4FB7-87D2-A1F0C4462E2A}"/>
            </c:ext>
          </c:extLst>
        </c:ser>
        <c:ser>
          <c:idx val="3"/>
          <c:order val="3"/>
          <c:tx>
            <c:strRef>
              <c:f>גיליון1!$A$5</c:f>
              <c:strCache>
                <c:ptCount val="1"/>
                <c:pt idx="0">
                  <c:v>Total 2024</c:v>
                </c:pt>
              </c:strCache>
            </c:strRef>
          </c:tx>
          <c:spPr>
            <a:solidFill>
              <a:schemeClr val="accent6">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rgbClr val="2098CE"/>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 </c:v>
                </c:pt>
                <c:pt idx="6">
                  <c:v>Spain</c:v>
                </c:pt>
                <c:pt idx="7">
                  <c:v>Italy</c:v>
                </c:pt>
                <c:pt idx="8">
                  <c:v>Hungary</c:v>
                </c:pt>
                <c:pt idx="9">
                  <c:v>None of the above</c:v>
                </c:pt>
              </c:strCache>
            </c:strRef>
          </c:cat>
          <c:val>
            <c:numRef>
              <c:f>גיליון1!$B$5:$K$5</c:f>
            </c:numRef>
          </c:val>
          <c:extLst>
            <c:ext xmlns:c16="http://schemas.microsoft.com/office/drawing/2014/chart" uri="{C3380CC4-5D6E-409C-BE32-E72D297353CC}">
              <c16:uniqueId val="{00000004-C1E2-4FB7-87D2-A1F0C4462E2A}"/>
            </c:ext>
          </c:extLst>
        </c:ser>
        <c:dLbls>
          <c:showLegendKey val="0"/>
          <c:showVal val="0"/>
          <c:showCatName val="0"/>
          <c:showSerName val="0"/>
          <c:showPercent val="0"/>
          <c:showBubbleSize val="0"/>
        </c:dLbls>
        <c:gapWidth val="100"/>
        <c:axId val="732140832"/>
        <c:axId val="732137592"/>
      </c:barChart>
      <c:catAx>
        <c:axId val="732140832"/>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732137592"/>
        <c:crosses val="autoZero"/>
        <c:auto val="1"/>
        <c:lblAlgn val="ctr"/>
        <c:lblOffset val="100"/>
        <c:tickLblSkip val="1"/>
        <c:noMultiLvlLbl val="0"/>
      </c:catAx>
      <c:valAx>
        <c:axId val="732137592"/>
        <c:scaling>
          <c:orientation val="minMax"/>
          <c:max val="100"/>
        </c:scaling>
        <c:delete val="1"/>
        <c:axPos val="t"/>
        <c:numFmt formatCode="#,##0" sourceLinked="1"/>
        <c:majorTickMark val="out"/>
        <c:minorTickMark val="none"/>
        <c:tickLblPos val="nextTo"/>
        <c:crossAx val="732140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31283168297238828"/>
          <c:y val="7.494705247224269E-2"/>
          <c:w val="0.68716831702761161"/>
          <c:h val="0.87236570428696414"/>
        </c:manualLayout>
      </c:layout>
      <c:barChart>
        <c:barDir val="bar"/>
        <c:grouping val="clustered"/>
        <c:varyColors val="0"/>
        <c:ser>
          <c:idx val="0"/>
          <c:order val="0"/>
          <c:tx>
            <c:strRef>
              <c:f>גיליון1!$A$2</c:f>
              <c:strCache>
                <c:ptCount val="1"/>
                <c:pt idx="0">
                  <c:v>Jewish- Non-orthodox</c:v>
                </c:pt>
              </c:strCache>
            </c:strRef>
          </c:tx>
          <c:spPr>
            <a:solidFill>
              <a:schemeClr val="accent6">
                <a:shade val="58000"/>
              </a:schemeClr>
            </a:solidFill>
            <a:ln>
              <a:noFill/>
            </a:ln>
            <a:effectLst/>
          </c:spPr>
          <c:invertIfNegative val="0"/>
          <c:cat>
            <c:strRef>
              <c:f>גיליון1!$B$1:$K$1</c:f>
              <c:strCache>
                <c:ptCount val="10"/>
                <c:pt idx="0">
                  <c:v>Poland</c:v>
                </c:pt>
                <c:pt idx="1">
                  <c:v>Germany</c:v>
                </c:pt>
                <c:pt idx="2">
                  <c:v>France</c:v>
                </c:pt>
                <c:pt idx="3">
                  <c:v>Great Britain</c:v>
                </c:pt>
                <c:pt idx="4">
                  <c:v>The Netherlands</c:v>
                </c:pt>
                <c:pt idx="5">
                  <c:v>Norway </c:v>
                </c:pt>
                <c:pt idx="6">
                  <c:v>Spain</c:v>
                </c:pt>
                <c:pt idx="7">
                  <c:v>Italy</c:v>
                </c:pt>
                <c:pt idx="8">
                  <c:v>Hungary</c:v>
                </c:pt>
                <c:pt idx="9">
                  <c:v>None of the above</c:v>
                </c:pt>
              </c:strCache>
            </c:strRef>
          </c:cat>
          <c:val>
            <c:numRef>
              <c:f>גיליון1!$B$2:$K$2</c:f>
            </c:numRef>
          </c:val>
          <c:extLst>
            <c:ext xmlns:c16="http://schemas.microsoft.com/office/drawing/2014/chart" uri="{C3380CC4-5D6E-409C-BE32-E72D297353CC}">
              <c16:uniqueId val="{00000000-3964-473F-8D3B-2F2C72F35C62}"/>
            </c:ext>
          </c:extLst>
        </c:ser>
        <c:ser>
          <c:idx val="1"/>
          <c:order val="1"/>
          <c:tx>
            <c:strRef>
              <c:f>גיליון1!$A$3</c:f>
              <c:strCache>
                <c:ptCount val="1"/>
                <c:pt idx="0">
                  <c:v> Ultra- Orthodox</c:v>
                </c:pt>
              </c:strCache>
            </c:strRef>
          </c:tx>
          <c:spPr>
            <a:solidFill>
              <a:schemeClr val="accent6"/>
            </a:solidFill>
            <a:ln>
              <a:noFill/>
            </a:ln>
            <a:effectLst/>
          </c:spPr>
          <c:invertIfNegative val="0"/>
          <c:cat>
            <c:strRef>
              <c:f>גיליון1!$B$1:$K$1</c:f>
              <c:strCache>
                <c:ptCount val="10"/>
                <c:pt idx="0">
                  <c:v>Poland</c:v>
                </c:pt>
                <c:pt idx="1">
                  <c:v>Germany</c:v>
                </c:pt>
                <c:pt idx="2">
                  <c:v>France</c:v>
                </c:pt>
                <c:pt idx="3">
                  <c:v>Great Britain</c:v>
                </c:pt>
                <c:pt idx="4">
                  <c:v>The Netherlands</c:v>
                </c:pt>
                <c:pt idx="5">
                  <c:v>Norway </c:v>
                </c:pt>
                <c:pt idx="6">
                  <c:v>Spain</c:v>
                </c:pt>
                <c:pt idx="7">
                  <c:v>Italy</c:v>
                </c:pt>
                <c:pt idx="8">
                  <c:v>Hungary</c:v>
                </c:pt>
                <c:pt idx="9">
                  <c:v>None of the above</c:v>
                </c:pt>
              </c:strCache>
            </c:strRef>
          </c:cat>
          <c:val>
            <c:numRef>
              <c:f>גיליון1!$B$3:$K$3</c:f>
            </c:numRef>
          </c:val>
          <c:extLst>
            <c:ext xmlns:c16="http://schemas.microsoft.com/office/drawing/2014/chart" uri="{C3380CC4-5D6E-409C-BE32-E72D297353CC}">
              <c16:uniqueId val="{00000001-3964-473F-8D3B-2F2C72F35C62}"/>
            </c:ext>
          </c:extLst>
        </c:ser>
        <c:ser>
          <c:idx val="2"/>
          <c:order val="2"/>
          <c:tx>
            <c:strRef>
              <c:f>גיליון1!$A$4</c:f>
              <c:strCache>
                <c:ptCount val="1"/>
                <c:pt idx="0">
                  <c:v>Arab sector 2026</c:v>
                </c:pt>
              </c:strCache>
            </c:strRef>
          </c:tx>
          <c:spPr>
            <a:solidFill>
              <a:srgbClr val="0F5178"/>
            </a:solidFill>
            <a:ln>
              <a:noFill/>
            </a:ln>
            <a:effectLst/>
          </c:spPr>
          <c:invertIfNegative val="0"/>
          <c:dPt>
            <c:idx val="5"/>
            <c:invertIfNegative val="0"/>
            <c:bubble3D val="0"/>
            <c:spPr>
              <a:solidFill>
                <a:srgbClr val="0F5178"/>
              </a:solidFill>
              <a:ln>
                <a:noFill/>
              </a:ln>
              <a:effectLst/>
            </c:spPr>
            <c:extLst>
              <c:ext xmlns:c16="http://schemas.microsoft.com/office/drawing/2014/chart" uri="{C3380CC4-5D6E-409C-BE32-E72D297353CC}">
                <c16:uniqueId val="{00000003-3964-473F-8D3B-2F2C72F35C62}"/>
              </c:ext>
            </c:extLst>
          </c:dPt>
          <c:dPt>
            <c:idx val="9"/>
            <c:invertIfNegative val="0"/>
            <c:bubble3D val="0"/>
            <c:spPr>
              <a:solidFill>
                <a:srgbClr val="7F7F7F"/>
              </a:solidFill>
              <a:ln>
                <a:noFill/>
              </a:ln>
              <a:effectLst/>
            </c:spPr>
            <c:extLst>
              <c:ext xmlns:c16="http://schemas.microsoft.com/office/drawing/2014/chart" uri="{C3380CC4-5D6E-409C-BE32-E72D297353CC}">
                <c16:uniqueId val="{00000000-3CA4-4D22-8D15-74C2A7986A17}"/>
              </c:ext>
            </c:extLst>
          </c:dPt>
          <c:dLbls>
            <c:dLbl>
              <c:idx val="9"/>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rgbClr val="7F7F7F"/>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0-3CA4-4D22-8D15-74C2A7986A17}"/>
                </c:ext>
              </c:extLst>
            </c:dLbl>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rgbClr val="0F5178"/>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 </c:v>
                </c:pt>
                <c:pt idx="6">
                  <c:v>Spain</c:v>
                </c:pt>
                <c:pt idx="7">
                  <c:v>Italy</c:v>
                </c:pt>
                <c:pt idx="8">
                  <c:v>Hungary</c:v>
                </c:pt>
                <c:pt idx="9">
                  <c:v>None of the above</c:v>
                </c:pt>
              </c:strCache>
            </c:strRef>
          </c:cat>
          <c:val>
            <c:numRef>
              <c:f>גיליון1!$B$4:$K$4</c:f>
              <c:numCache>
                <c:formatCode>#,##0</c:formatCode>
                <c:ptCount val="10"/>
                <c:pt idx="0">
                  <c:v>19.600000000000001</c:v>
                </c:pt>
                <c:pt idx="1">
                  <c:v>47.199999999999996</c:v>
                </c:pt>
                <c:pt idx="2">
                  <c:v>24.4</c:v>
                </c:pt>
                <c:pt idx="3">
                  <c:v>34.4</c:v>
                </c:pt>
                <c:pt idx="4">
                  <c:v>19.2</c:v>
                </c:pt>
                <c:pt idx="5">
                  <c:v>12.4</c:v>
                </c:pt>
                <c:pt idx="6">
                  <c:v>6.8000000000000007</c:v>
                </c:pt>
                <c:pt idx="7">
                  <c:v>20.8</c:v>
                </c:pt>
                <c:pt idx="8">
                  <c:v>21.2</c:v>
                </c:pt>
                <c:pt idx="9">
                  <c:v>10.8</c:v>
                </c:pt>
              </c:numCache>
            </c:numRef>
          </c:val>
          <c:extLst>
            <c:ext xmlns:c16="http://schemas.microsoft.com/office/drawing/2014/chart" uri="{C3380CC4-5D6E-409C-BE32-E72D297353CC}">
              <c16:uniqueId val="{00000002-3964-473F-8D3B-2F2C72F35C62}"/>
            </c:ext>
          </c:extLst>
        </c:ser>
        <c:ser>
          <c:idx val="3"/>
          <c:order val="3"/>
          <c:tx>
            <c:strRef>
              <c:f>גיליון1!$A$5</c:f>
              <c:strCache>
                <c:ptCount val="1"/>
                <c:pt idx="0">
                  <c:v>Arab sector 2024</c:v>
                </c:pt>
              </c:strCache>
            </c:strRef>
          </c:tx>
          <c:spPr>
            <a:solidFill>
              <a:schemeClr val="accent6">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rgbClr val="2098CE"/>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 </c:v>
                </c:pt>
                <c:pt idx="6">
                  <c:v>Spain</c:v>
                </c:pt>
                <c:pt idx="7">
                  <c:v>Italy</c:v>
                </c:pt>
                <c:pt idx="8">
                  <c:v>Hungary</c:v>
                </c:pt>
                <c:pt idx="9">
                  <c:v>None of the above</c:v>
                </c:pt>
              </c:strCache>
            </c:strRef>
          </c:cat>
          <c:val>
            <c:numRef>
              <c:f>גיליון1!$B$5:$K$5</c:f>
            </c:numRef>
          </c:val>
          <c:extLst>
            <c:ext xmlns:c16="http://schemas.microsoft.com/office/drawing/2014/chart" uri="{C3380CC4-5D6E-409C-BE32-E72D297353CC}">
              <c16:uniqueId val="{00000004-6DA2-46FE-8C8F-2764982C9CC1}"/>
            </c:ext>
          </c:extLst>
        </c:ser>
        <c:dLbls>
          <c:showLegendKey val="0"/>
          <c:showVal val="0"/>
          <c:showCatName val="0"/>
          <c:showSerName val="0"/>
          <c:showPercent val="0"/>
          <c:showBubbleSize val="0"/>
        </c:dLbls>
        <c:gapWidth val="100"/>
        <c:axId val="732140832"/>
        <c:axId val="732137592"/>
      </c:barChart>
      <c:catAx>
        <c:axId val="732140832"/>
        <c:scaling>
          <c:orientation val="maxMin"/>
        </c:scaling>
        <c:delete val="1"/>
        <c:axPos val="l"/>
        <c:numFmt formatCode="General" sourceLinked="1"/>
        <c:majorTickMark val="out"/>
        <c:minorTickMark val="none"/>
        <c:tickLblPos val="nextTo"/>
        <c:crossAx val="732137592"/>
        <c:crosses val="autoZero"/>
        <c:auto val="1"/>
        <c:lblAlgn val="ctr"/>
        <c:lblOffset val="100"/>
        <c:noMultiLvlLbl val="0"/>
      </c:catAx>
      <c:valAx>
        <c:axId val="732137592"/>
        <c:scaling>
          <c:orientation val="minMax"/>
          <c:max val="100"/>
        </c:scaling>
        <c:delete val="1"/>
        <c:axPos val="t"/>
        <c:numFmt formatCode="#,##0" sourceLinked="1"/>
        <c:majorTickMark val="out"/>
        <c:minorTickMark val="none"/>
        <c:tickLblPos val="nextTo"/>
        <c:crossAx val="732140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30513490649446656"/>
          <c:y val="7.494705247224269E-2"/>
          <c:w val="0.69486509350553349"/>
          <c:h val="0.87236570428696414"/>
        </c:manualLayout>
      </c:layout>
      <c:barChart>
        <c:barDir val="bar"/>
        <c:grouping val="clustered"/>
        <c:varyColors val="0"/>
        <c:ser>
          <c:idx val="0"/>
          <c:order val="0"/>
          <c:tx>
            <c:strRef>
              <c:f>גיליון1!$A$2</c:f>
              <c:strCache>
                <c:ptCount val="1"/>
                <c:pt idx="0">
                  <c:v>Jewish- Non-orthodox</c:v>
                </c:pt>
              </c:strCache>
            </c:strRef>
          </c:tx>
          <c:spPr>
            <a:solidFill>
              <a:schemeClr val="accent6">
                <a:shade val="58000"/>
              </a:schemeClr>
            </a:solidFill>
            <a:ln>
              <a:noFill/>
            </a:ln>
            <a:effectLst/>
          </c:spPr>
          <c:invertIfNegative val="0"/>
          <c:cat>
            <c:strRef>
              <c:f>גיליון1!$B$1:$K$1</c:f>
              <c:strCache>
                <c:ptCount val="10"/>
                <c:pt idx="0">
                  <c:v>Poland</c:v>
                </c:pt>
                <c:pt idx="1">
                  <c:v>Germany</c:v>
                </c:pt>
                <c:pt idx="2">
                  <c:v>France</c:v>
                </c:pt>
                <c:pt idx="3">
                  <c:v>Great Britain</c:v>
                </c:pt>
                <c:pt idx="4">
                  <c:v>The Netherlands</c:v>
                </c:pt>
                <c:pt idx="5">
                  <c:v>Norway </c:v>
                </c:pt>
                <c:pt idx="6">
                  <c:v>Spain</c:v>
                </c:pt>
                <c:pt idx="7">
                  <c:v>Italy</c:v>
                </c:pt>
                <c:pt idx="8">
                  <c:v>Hungary</c:v>
                </c:pt>
                <c:pt idx="9">
                  <c:v>None of the above</c:v>
                </c:pt>
              </c:strCache>
            </c:strRef>
          </c:cat>
          <c:val>
            <c:numRef>
              <c:f>גיליון1!$B$2:$K$2</c:f>
            </c:numRef>
          </c:val>
          <c:extLst>
            <c:ext xmlns:c16="http://schemas.microsoft.com/office/drawing/2014/chart" uri="{C3380CC4-5D6E-409C-BE32-E72D297353CC}">
              <c16:uniqueId val="{00000000-E527-43C1-B34B-AFAFD3CC95FE}"/>
            </c:ext>
          </c:extLst>
        </c:ser>
        <c:ser>
          <c:idx val="1"/>
          <c:order val="1"/>
          <c:tx>
            <c:strRef>
              <c:f>גיליון1!$A$3</c:f>
              <c:strCache>
                <c:ptCount val="1"/>
                <c:pt idx="0">
                  <c:v>Total Jewish 2024</c:v>
                </c:pt>
              </c:strCache>
            </c:strRef>
          </c:tx>
          <c:spPr>
            <a:solidFill>
              <a:schemeClr val="accent6">
                <a:shade val="86000"/>
              </a:schemeClr>
            </a:solidFill>
            <a:ln>
              <a:noFill/>
            </a:ln>
            <a:effectLst/>
          </c:spPr>
          <c:invertIfNegative val="0"/>
          <c:dLbls>
            <c:spPr>
              <a:noFill/>
              <a:ln>
                <a:noFill/>
              </a:ln>
              <a:effectLst/>
            </c:spPr>
            <c:txPr>
              <a:bodyPr rot="0" spcFirstLastPara="1" vertOverflow="ellipsis" vert="horz" wrap="square" anchor="ctr" anchorCtr="0"/>
              <a:lstStyle/>
              <a:p>
                <a:pPr algn="ctr">
                  <a:defRPr lang="en-US" sz="1197" b="1" i="0" u="none" strike="noStrike" kern="1200" baseline="0">
                    <a:solidFill>
                      <a:srgbClr val="0F5178"/>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 </c:v>
                </c:pt>
                <c:pt idx="6">
                  <c:v>Spain</c:v>
                </c:pt>
                <c:pt idx="7">
                  <c:v>Italy</c:v>
                </c:pt>
                <c:pt idx="8">
                  <c:v>Hungary</c:v>
                </c:pt>
                <c:pt idx="9">
                  <c:v>None of the above</c:v>
                </c:pt>
              </c:strCache>
            </c:strRef>
          </c:cat>
          <c:val>
            <c:numRef>
              <c:f>גיליון1!$B$3:$K$3</c:f>
            </c:numRef>
          </c:val>
          <c:extLst>
            <c:ext xmlns:c16="http://schemas.microsoft.com/office/drawing/2014/chart" uri="{C3380CC4-5D6E-409C-BE32-E72D297353CC}">
              <c16:uniqueId val="{00000003-E527-43C1-B34B-AFAFD3CC95FE}"/>
            </c:ext>
          </c:extLst>
        </c:ser>
        <c:ser>
          <c:idx val="2"/>
          <c:order val="2"/>
          <c:tx>
            <c:strRef>
              <c:f>גיליון1!$A$4</c:f>
              <c:strCache>
                <c:ptCount val="1"/>
                <c:pt idx="0">
                  <c:v>Arab sector</c:v>
                </c:pt>
              </c:strCache>
            </c:strRef>
          </c:tx>
          <c:spPr>
            <a:solidFill>
              <a:schemeClr val="accent6">
                <a:tint val="65000"/>
              </a:schemeClr>
            </a:solidFill>
            <a:ln>
              <a:noFill/>
            </a:ln>
            <a:effectLst/>
          </c:spPr>
          <c:invertIfNegative val="0"/>
          <c:cat>
            <c:strRef>
              <c:f>גיליון1!$B$1:$K$1</c:f>
              <c:strCache>
                <c:ptCount val="10"/>
                <c:pt idx="0">
                  <c:v>Poland</c:v>
                </c:pt>
                <c:pt idx="1">
                  <c:v>Germany</c:v>
                </c:pt>
                <c:pt idx="2">
                  <c:v>France</c:v>
                </c:pt>
                <c:pt idx="3">
                  <c:v>Great Britain</c:v>
                </c:pt>
                <c:pt idx="4">
                  <c:v>The Netherlands</c:v>
                </c:pt>
                <c:pt idx="5">
                  <c:v>Norway </c:v>
                </c:pt>
                <c:pt idx="6">
                  <c:v>Spain</c:v>
                </c:pt>
                <c:pt idx="7">
                  <c:v>Italy</c:v>
                </c:pt>
                <c:pt idx="8">
                  <c:v>Hungary</c:v>
                </c:pt>
                <c:pt idx="9">
                  <c:v>None of the above</c:v>
                </c:pt>
              </c:strCache>
            </c:strRef>
          </c:cat>
          <c:val>
            <c:numRef>
              <c:f>גיליון1!$B$4:$K$4</c:f>
            </c:numRef>
          </c:val>
          <c:extLst>
            <c:ext xmlns:c16="http://schemas.microsoft.com/office/drawing/2014/chart" uri="{C3380CC4-5D6E-409C-BE32-E72D297353CC}">
              <c16:uniqueId val="{00000004-E527-43C1-B34B-AFAFD3CC95FE}"/>
            </c:ext>
          </c:extLst>
        </c:ser>
        <c:ser>
          <c:idx val="3"/>
          <c:order val="3"/>
          <c:tx>
            <c:strRef>
              <c:f>גיליון1!$A$5</c:f>
              <c:strCache>
                <c:ptCount val="1"/>
                <c:pt idx="0">
                  <c:v>Total Jewish 2026</c:v>
                </c:pt>
              </c:strCache>
            </c:strRef>
          </c:tx>
          <c:spPr>
            <a:solidFill>
              <a:srgbClr val="0F5178"/>
            </a:solidFill>
            <a:ln>
              <a:noFill/>
            </a:ln>
            <a:effectLst/>
          </c:spPr>
          <c:invertIfNegative val="0"/>
          <c:dPt>
            <c:idx val="9"/>
            <c:invertIfNegative val="0"/>
            <c:bubble3D val="0"/>
            <c:spPr>
              <a:solidFill>
                <a:srgbClr val="7F7F7F"/>
              </a:solidFill>
              <a:ln>
                <a:noFill/>
              </a:ln>
              <a:effectLst/>
            </c:spPr>
            <c:extLst>
              <c:ext xmlns:c16="http://schemas.microsoft.com/office/drawing/2014/chart" uri="{C3380CC4-5D6E-409C-BE32-E72D297353CC}">
                <c16:uniqueId val="{00000006-E527-43C1-B34B-AFAFD3CC95FE}"/>
              </c:ext>
            </c:extLst>
          </c:dPt>
          <c:dLbls>
            <c:dLbl>
              <c:idx val="9"/>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rgbClr val="7F7F7F"/>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extLst>
                <c:ext xmlns:c16="http://schemas.microsoft.com/office/drawing/2014/chart" uri="{C3380CC4-5D6E-409C-BE32-E72D297353CC}">
                  <c16:uniqueId val="{00000006-E527-43C1-B34B-AFAFD3CC95FE}"/>
                </c:ext>
              </c:extLst>
            </c:dLbl>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rgbClr val="0F5178"/>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 </c:v>
                </c:pt>
                <c:pt idx="6">
                  <c:v>Spain</c:v>
                </c:pt>
                <c:pt idx="7">
                  <c:v>Italy</c:v>
                </c:pt>
                <c:pt idx="8">
                  <c:v>Hungary</c:v>
                </c:pt>
                <c:pt idx="9">
                  <c:v>None of the above</c:v>
                </c:pt>
              </c:strCache>
            </c:strRef>
          </c:cat>
          <c:val>
            <c:numRef>
              <c:f>גיליון1!$B$5:$K$5</c:f>
              <c:numCache>
                <c:formatCode>#,##0</c:formatCode>
                <c:ptCount val="10"/>
                <c:pt idx="0">
                  <c:v>21.779548472775563</c:v>
                </c:pt>
                <c:pt idx="1">
                  <c:v>41.035856573705182</c:v>
                </c:pt>
                <c:pt idx="2">
                  <c:v>4.6480743691899074</c:v>
                </c:pt>
                <c:pt idx="3">
                  <c:v>9.9601593625498008</c:v>
                </c:pt>
                <c:pt idx="4">
                  <c:v>10.756972111553784</c:v>
                </c:pt>
                <c:pt idx="5">
                  <c:v>3.7184594953519259</c:v>
                </c:pt>
                <c:pt idx="6">
                  <c:v>3.5856573705179287</c:v>
                </c:pt>
                <c:pt idx="7">
                  <c:v>12.217795484727755</c:v>
                </c:pt>
                <c:pt idx="8">
                  <c:v>42.363877822045154</c:v>
                </c:pt>
                <c:pt idx="9">
                  <c:v>20.185922974767596</c:v>
                </c:pt>
              </c:numCache>
            </c:numRef>
          </c:val>
          <c:extLst>
            <c:ext xmlns:c16="http://schemas.microsoft.com/office/drawing/2014/chart" uri="{C3380CC4-5D6E-409C-BE32-E72D297353CC}">
              <c16:uniqueId val="{00000005-E527-43C1-B34B-AFAFD3CC95FE}"/>
            </c:ext>
          </c:extLst>
        </c:ser>
        <c:dLbls>
          <c:showLegendKey val="0"/>
          <c:showVal val="0"/>
          <c:showCatName val="0"/>
          <c:showSerName val="0"/>
          <c:showPercent val="0"/>
          <c:showBubbleSize val="0"/>
        </c:dLbls>
        <c:gapWidth val="100"/>
        <c:axId val="732140832"/>
        <c:axId val="732137592"/>
      </c:barChart>
      <c:catAx>
        <c:axId val="732140832"/>
        <c:scaling>
          <c:orientation val="maxMin"/>
        </c:scaling>
        <c:delete val="1"/>
        <c:axPos val="l"/>
        <c:numFmt formatCode="General" sourceLinked="1"/>
        <c:majorTickMark val="out"/>
        <c:minorTickMark val="none"/>
        <c:tickLblPos val="nextTo"/>
        <c:crossAx val="732137592"/>
        <c:crosses val="autoZero"/>
        <c:auto val="1"/>
        <c:lblAlgn val="ctr"/>
        <c:lblOffset val="100"/>
        <c:noMultiLvlLbl val="0"/>
      </c:catAx>
      <c:valAx>
        <c:axId val="732137592"/>
        <c:scaling>
          <c:orientation val="minMax"/>
          <c:max val="100"/>
        </c:scaling>
        <c:delete val="1"/>
        <c:axPos val="t"/>
        <c:numFmt formatCode="#,##0" sourceLinked="1"/>
        <c:majorTickMark val="out"/>
        <c:minorTickMark val="none"/>
        <c:tickLblPos val="nextTo"/>
        <c:crossAx val="732140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solidFill>
            <a:srgbClr val="1977A0"/>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31283168297238828"/>
          <c:y val="7.494705247224269E-2"/>
          <c:w val="0.68716831702761161"/>
          <c:h val="0.87236570428696414"/>
        </c:manualLayout>
      </c:layout>
      <c:barChart>
        <c:barDir val="bar"/>
        <c:grouping val="stacked"/>
        <c:varyColors val="0"/>
        <c:ser>
          <c:idx val="0"/>
          <c:order val="0"/>
          <c:tx>
            <c:strRef>
              <c:f>גיליון1!$A$2</c:f>
              <c:strCache>
                <c:ptCount val="1"/>
                <c:pt idx="0">
                  <c:v>Most antisemitic</c:v>
                </c:pt>
              </c:strCache>
            </c:strRef>
          </c:tx>
          <c:spPr>
            <a:solidFill>
              <a:srgbClr val="C00000"/>
            </a:solidFill>
            <a:ln>
              <a:noFill/>
            </a:ln>
            <a:effectLst/>
          </c:spPr>
          <c:invertIfNegative val="0"/>
          <c:dPt>
            <c:idx val="5"/>
            <c:invertIfNegative val="0"/>
            <c:bubble3D val="0"/>
            <c:spPr>
              <a:solidFill>
                <a:srgbClr val="C00000"/>
              </a:solidFill>
              <a:ln>
                <a:noFill/>
              </a:ln>
              <a:effectLst/>
            </c:spPr>
            <c:extLst>
              <c:ext xmlns:c16="http://schemas.microsoft.com/office/drawing/2014/chart" uri="{C3380CC4-5D6E-409C-BE32-E72D297353CC}">
                <c16:uniqueId val="{00000001-A232-4E48-907F-81543786FE6B}"/>
              </c:ext>
            </c:extLst>
          </c:dPt>
          <c:dPt>
            <c:idx val="9"/>
            <c:invertIfNegative val="0"/>
            <c:bubble3D val="0"/>
            <c:spPr>
              <a:solidFill>
                <a:srgbClr val="A6A6A6"/>
              </a:solidFill>
              <a:ln>
                <a:noFill/>
              </a:ln>
              <a:effectLst/>
            </c:spPr>
            <c:extLst>
              <c:ext xmlns:c16="http://schemas.microsoft.com/office/drawing/2014/chart" uri="{C3380CC4-5D6E-409C-BE32-E72D297353CC}">
                <c16:uniqueId val="{00000003-A232-4E48-907F-81543786FE6B}"/>
              </c:ext>
            </c:extLst>
          </c:dPt>
          <c:dLbls>
            <c:dLbl>
              <c:idx val="5"/>
              <c:layout>
                <c:manualLayout>
                  <c:x val="2.1650929395978678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232-4E48-907F-81543786FE6B}"/>
                </c:ext>
              </c:extLst>
            </c:dLbl>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c:v>
                </c:pt>
                <c:pt idx="6">
                  <c:v>Spain</c:v>
                </c:pt>
                <c:pt idx="7">
                  <c:v>Italy</c:v>
                </c:pt>
                <c:pt idx="8">
                  <c:v>Hungary</c:v>
                </c:pt>
                <c:pt idx="9">
                  <c:v>None of the above</c:v>
                </c:pt>
              </c:strCache>
            </c:strRef>
          </c:cat>
          <c:val>
            <c:numRef>
              <c:f>גיליון1!$B$2:$K$2</c:f>
              <c:numCache>
                <c:formatCode>#,##0</c:formatCode>
                <c:ptCount val="10"/>
                <c:pt idx="0">
                  <c:v>2.3928215353938187</c:v>
                </c:pt>
                <c:pt idx="1">
                  <c:v>3.2901296111665008</c:v>
                </c:pt>
                <c:pt idx="2">
                  <c:v>22.233300099700898</c:v>
                </c:pt>
                <c:pt idx="3">
                  <c:v>6.7796610169491522</c:v>
                </c:pt>
                <c:pt idx="4">
                  <c:v>2.3928215353938187</c:v>
                </c:pt>
                <c:pt idx="5">
                  <c:v>4.0877367896311068</c:v>
                </c:pt>
                <c:pt idx="6">
                  <c:v>31.804586241276173</c:v>
                </c:pt>
                <c:pt idx="7">
                  <c:v>1.5952143569292123</c:v>
                </c:pt>
                <c:pt idx="8">
                  <c:v>1.1964107676969093</c:v>
                </c:pt>
                <c:pt idx="9">
                  <c:v>6.8793619142572302</c:v>
                </c:pt>
              </c:numCache>
            </c:numRef>
          </c:val>
          <c:extLst>
            <c:ext xmlns:c16="http://schemas.microsoft.com/office/drawing/2014/chart" uri="{C3380CC4-5D6E-409C-BE32-E72D297353CC}">
              <c16:uniqueId val="{00000004-A232-4E48-907F-81543786FE6B}"/>
            </c:ext>
          </c:extLst>
        </c:ser>
        <c:ser>
          <c:idx val="1"/>
          <c:order val="1"/>
          <c:tx>
            <c:strRef>
              <c:f>גיליון1!$A$3</c:f>
              <c:strCache>
                <c:ptCount val="1"/>
                <c:pt idx="0">
                  <c:v>Additional mentions</c:v>
                </c:pt>
              </c:strCache>
            </c:strRef>
          </c:tx>
          <c:spPr>
            <a:solidFill>
              <a:schemeClr val="accent6"/>
            </a:solidFill>
            <a:ln>
              <a:noFill/>
            </a:ln>
            <a:effectLst/>
          </c:spPr>
          <c:invertIfNegative val="0"/>
          <c:dPt>
            <c:idx val="9"/>
            <c:invertIfNegative val="0"/>
            <c:bubble3D val="0"/>
            <c:spPr>
              <a:solidFill>
                <a:srgbClr val="CECEC5"/>
              </a:solidFill>
              <a:ln>
                <a:noFill/>
              </a:ln>
              <a:effectLst/>
            </c:spPr>
            <c:extLst>
              <c:ext xmlns:c16="http://schemas.microsoft.com/office/drawing/2014/chart" uri="{C3380CC4-5D6E-409C-BE32-E72D297353CC}">
                <c16:uniqueId val="{00000006-A232-4E48-907F-81543786FE6B}"/>
              </c:ext>
            </c:extLst>
          </c:dPt>
          <c:dLbls>
            <c:dLbl>
              <c:idx val="9"/>
              <c:delete val="1"/>
              <c:extLst>
                <c:ext xmlns:c15="http://schemas.microsoft.com/office/drawing/2012/chart" uri="{CE6537A1-D6FC-4f65-9D91-7224C49458BB}"/>
                <c:ext xmlns:c16="http://schemas.microsoft.com/office/drawing/2014/chart" uri="{C3380CC4-5D6E-409C-BE32-E72D297353CC}">
                  <c16:uniqueId val="{00000006-A232-4E48-907F-81543786FE6B}"/>
                </c:ext>
              </c:extLst>
            </c:dLbl>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c:v>
                </c:pt>
                <c:pt idx="6">
                  <c:v>Spain</c:v>
                </c:pt>
                <c:pt idx="7">
                  <c:v>Italy</c:v>
                </c:pt>
                <c:pt idx="8">
                  <c:v>Hungary</c:v>
                </c:pt>
                <c:pt idx="9">
                  <c:v>None of the above</c:v>
                </c:pt>
              </c:strCache>
            </c:strRef>
          </c:cat>
          <c:val>
            <c:numRef>
              <c:f>גיליון1!$B$3:$K$3</c:f>
              <c:numCache>
                <c:formatCode>#,##0</c:formatCode>
                <c:ptCount val="10"/>
                <c:pt idx="0">
                  <c:v>7.078763708873379</c:v>
                </c:pt>
                <c:pt idx="1">
                  <c:v>6.5802592223330008</c:v>
                </c:pt>
                <c:pt idx="2">
                  <c:v>31.904287138584245</c:v>
                </c:pt>
                <c:pt idx="3">
                  <c:v>21.734795613160518</c:v>
                </c:pt>
                <c:pt idx="4">
                  <c:v>14.656031904287138</c:v>
                </c:pt>
                <c:pt idx="5">
                  <c:v>16.550348953140581</c:v>
                </c:pt>
                <c:pt idx="6">
                  <c:v>22.532402791625124</c:v>
                </c:pt>
                <c:pt idx="7">
                  <c:v>9.9700897308075778</c:v>
                </c:pt>
                <c:pt idx="8">
                  <c:v>2.7916251246261212</c:v>
                </c:pt>
                <c:pt idx="9">
                  <c:v>0.69790628115653031</c:v>
                </c:pt>
              </c:numCache>
            </c:numRef>
          </c:val>
          <c:extLst>
            <c:ext xmlns:c16="http://schemas.microsoft.com/office/drawing/2014/chart" uri="{C3380CC4-5D6E-409C-BE32-E72D297353CC}">
              <c16:uniqueId val="{00000007-A232-4E48-907F-81543786FE6B}"/>
            </c:ext>
          </c:extLst>
        </c:ser>
        <c:ser>
          <c:idx val="2"/>
          <c:order val="2"/>
          <c:tx>
            <c:strRef>
              <c:f>גיליון1!$A$4</c:f>
              <c:strCache>
                <c:ptCount val="1"/>
                <c:pt idx="0">
                  <c:v>Overall antisimitic</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c:v>
                </c:pt>
                <c:pt idx="6">
                  <c:v>Spain</c:v>
                </c:pt>
                <c:pt idx="7">
                  <c:v>Italy</c:v>
                </c:pt>
                <c:pt idx="8">
                  <c:v>Hungary</c:v>
                </c:pt>
                <c:pt idx="9">
                  <c:v>None of the above</c:v>
                </c:pt>
              </c:strCache>
            </c:strRef>
          </c:cat>
          <c:val>
            <c:numRef>
              <c:f>גיליון1!$B$4:$K$4</c:f>
              <c:numCache>
                <c:formatCode>#,##0</c:formatCode>
                <c:ptCount val="10"/>
                <c:pt idx="0">
                  <c:v>9.4715852442671977</c:v>
                </c:pt>
                <c:pt idx="1">
                  <c:v>9.8703888334995025</c:v>
                </c:pt>
                <c:pt idx="2">
                  <c:v>54.137587238285143</c:v>
                </c:pt>
                <c:pt idx="3">
                  <c:v>28.51445663010967</c:v>
                </c:pt>
                <c:pt idx="4">
                  <c:v>17.048853439680958</c:v>
                </c:pt>
                <c:pt idx="5">
                  <c:v>20.638085742771686</c:v>
                </c:pt>
                <c:pt idx="6">
                  <c:v>54.336989032901293</c:v>
                </c:pt>
                <c:pt idx="7">
                  <c:v>11.56530408773679</c:v>
                </c:pt>
                <c:pt idx="8">
                  <c:v>3.988035892323031</c:v>
                </c:pt>
                <c:pt idx="9">
                  <c:v>6.8793619142572302</c:v>
                </c:pt>
              </c:numCache>
            </c:numRef>
          </c:val>
          <c:extLst>
            <c:ext xmlns:c16="http://schemas.microsoft.com/office/drawing/2014/chart" uri="{C3380CC4-5D6E-409C-BE32-E72D297353CC}">
              <c16:uniqueId val="{00000008-A232-4E48-907F-81543786FE6B}"/>
            </c:ext>
          </c:extLst>
        </c:ser>
        <c:dLbls>
          <c:showLegendKey val="0"/>
          <c:showVal val="0"/>
          <c:showCatName val="0"/>
          <c:showSerName val="0"/>
          <c:showPercent val="0"/>
          <c:showBubbleSize val="0"/>
        </c:dLbls>
        <c:gapWidth val="100"/>
        <c:overlap val="100"/>
        <c:axId val="732140832"/>
        <c:axId val="732137592"/>
      </c:barChart>
      <c:catAx>
        <c:axId val="732140832"/>
        <c:scaling>
          <c:orientation val="maxMin"/>
        </c:scaling>
        <c:delete val="1"/>
        <c:axPos val="l"/>
        <c:numFmt formatCode="General" sourceLinked="1"/>
        <c:majorTickMark val="out"/>
        <c:minorTickMark val="none"/>
        <c:tickLblPos val="nextTo"/>
        <c:crossAx val="732137592"/>
        <c:crosses val="autoZero"/>
        <c:auto val="1"/>
        <c:lblAlgn val="ctr"/>
        <c:lblOffset val="100"/>
        <c:noMultiLvlLbl val="0"/>
      </c:catAx>
      <c:valAx>
        <c:axId val="732137592"/>
        <c:scaling>
          <c:orientation val="minMax"/>
          <c:max val="100"/>
        </c:scaling>
        <c:delete val="1"/>
        <c:axPos val="t"/>
        <c:numFmt formatCode="#,##0" sourceLinked="1"/>
        <c:majorTickMark val="out"/>
        <c:minorTickMark val="none"/>
        <c:tickLblPos val="nextTo"/>
        <c:crossAx val="732140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31283168297238828"/>
          <c:y val="0.78605824271966007"/>
          <c:w val="0.68716831702761161"/>
          <c:h val="0.16125459317585314"/>
        </c:manualLayout>
      </c:layout>
      <c:barChart>
        <c:barDir val="bar"/>
        <c:grouping val="stacked"/>
        <c:varyColors val="0"/>
        <c:ser>
          <c:idx val="0"/>
          <c:order val="0"/>
          <c:tx>
            <c:strRef>
              <c:f>גיליון1!$A$2</c:f>
              <c:strCache>
                <c:ptCount val="1"/>
                <c:pt idx="0">
                  <c:v>Most antisemitic</c:v>
                </c:pt>
              </c:strCache>
            </c:strRef>
          </c:tx>
          <c:spPr>
            <a:solidFill>
              <a:srgbClr val="C00000"/>
            </a:solidFill>
            <a:ln>
              <a:noFill/>
            </a:ln>
            <a:effectLst/>
          </c:spPr>
          <c:invertIfNegative val="0"/>
          <c:dPt>
            <c:idx val="5"/>
            <c:invertIfNegative val="0"/>
            <c:bubble3D val="0"/>
            <c:spPr>
              <a:solidFill>
                <a:srgbClr val="C00000"/>
              </a:solidFill>
              <a:ln>
                <a:noFill/>
              </a:ln>
              <a:effectLst/>
            </c:spPr>
            <c:extLst>
              <c:ext xmlns:c16="http://schemas.microsoft.com/office/drawing/2014/chart" uri="{C3380CC4-5D6E-409C-BE32-E72D297353CC}">
                <c16:uniqueId val="{00000001-FC53-426A-8C25-C98D38208B3E}"/>
              </c:ext>
            </c:extLst>
          </c:dPt>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גיליון1!$B$1:$G$1</c:f>
              <c:strCache>
                <c:ptCount val="6"/>
                <c:pt idx="0">
                  <c:v>Poland</c:v>
                </c:pt>
                <c:pt idx="1">
                  <c:v>Germany</c:v>
                </c:pt>
                <c:pt idx="2">
                  <c:v>France</c:v>
                </c:pt>
                <c:pt idx="3">
                  <c:v>Great Britain</c:v>
                </c:pt>
                <c:pt idx="4">
                  <c:v>The Netherlands</c:v>
                </c:pt>
                <c:pt idx="5">
                  <c:v>None of the above</c:v>
                </c:pt>
              </c:strCache>
            </c:strRef>
          </c:cat>
          <c:val>
            <c:numRef>
              <c:f>גיליון1!$B$2:$G$2</c:f>
              <c:numCache>
                <c:formatCode>General</c:formatCode>
                <c:ptCount val="6"/>
              </c:numCache>
            </c:numRef>
          </c:val>
          <c:extLst>
            <c:ext xmlns:c16="http://schemas.microsoft.com/office/drawing/2014/chart" uri="{C3380CC4-5D6E-409C-BE32-E72D297353CC}">
              <c16:uniqueId val="{00000002-FC53-426A-8C25-C98D38208B3E}"/>
            </c:ext>
          </c:extLst>
        </c:ser>
        <c:ser>
          <c:idx val="1"/>
          <c:order val="1"/>
          <c:tx>
            <c:strRef>
              <c:f>גיליון1!$A$3</c:f>
              <c:strCache>
                <c:ptCount val="1"/>
                <c:pt idx="0">
                  <c:v>Additional </c:v>
                </c:pt>
              </c:strCache>
            </c:strRef>
          </c:tx>
          <c:spPr>
            <a:solidFill>
              <a:srgbClr val="FA0028"/>
            </a:solidFill>
            <a:ln>
              <a:noFill/>
            </a:ln>
            <a:effectLst/>
          </c:spPr>
          <c:invertIfNegative val="0"/>
          <c:dLbls>
            <c:dLbl>
              <c:idx val="5"/>
              <c:delete val="1"/>
              <c:extLst>
                <c:ext xmlns:c15="http://schemas.microsoft.com/office/drawing/2012/chart" uri="{CE6537A1-D6FC-4f65-9D91-7224C49458BB}"/>
                <c:ext xmlns:c16="http://schemas.microsoft.com/office/drawing/2014/chart" uri="{C3380CC4-5D6E-409C-BE32-E72D297353CC}">
                  <c16:uniqueId val="{00000003-FC53-426A-8C25-C98D38208B3E}"/>
                </c:ext>
              </c:extLst>
            </c:dLbl>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גיליון1!$B$1:$G$1</c:f>
              <c:strCache>
                <c:ptCount val="6"/>
                <c:pt idx="0">
                  <c:v>Poland</c:v>
                </c:pt>
                <c:pt idx="1">
                  <c:v>Germany</c:v>
                </c:pt>
                <c:pt idx="2">
                  <c:v>France</c:v>
                </c:pt>
                <c:pt idx="3">
                  <c:v>Great Britain</c:v>
                </c:pt>
                <c:pt idx="4">
                  <c:v>The Netherlands</c:v>
                </c:pt>
                <c:pt idx="5">
                  <c:v>None of the above</c:v>
                </c:pt>
              </c:strCache>
            </c:strRef>
          </c:cat>
          <c:val>
            <c:numRef>
              <c:f>גיליון1!$B$3:$G$3</c:f>
              <c:numCache>
                <c:formatCode>General</c:formatCode>
                <c:ptCount val="6"/>
              </c:numCache>
            </c:numRef>
          </c:val>
          <c:extLst>
            <c:ext xmlns:c16="http://schemas.microsoft.com/office/drawing/2014/chart" uri="{C3380CC4-5D6E-409C-BE32-E72D297353CC}">
              <c16:uniqueId val="{00000004-FC53-426A-8C25-C98D38208B3E}"/>
            </c:ext>
          </c:extLst>
        </c:ser>
        <c:ser>
          <c:idx val="2"/>
          <c:order val="2"/>
          <c:tx>
            <c:strRef>
              <c:f>גיליון1!$A$4</c:f>
              <c:strCache>
                <c:ptCount val="1"/>
                <c:pt idx="0">
                  <c:v>Overall antisemitic</c:v>
                </c:pt>
              </c:strCache>
            </c:strRef>
          </c:tx>
          <c:spPr>
            <a:solidFill>
              <a:srgbClr val="A6A6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גיליון1!$B$1:$G$1</c:f>
              <c:strCache>
                <c:ptCount val="6"/>
                <c:pt idx="0">
                  <c:v>Poland</c:v>
                </c:pt>
                <c:pt idx="1">
                  <c:v>Germany</c:v>
                </c:pt>
                <c:pt idx="2">
                  <c:v>France</c:v>
                </c:pt>
                <c:pt idx="3">
                  <c:v>Great Britain</c:v>
                </c:pt>
                <c:pt idx="4">
                  <c:v>The Netherlands</c:v>
                </c:pt>
                <c:pt idx="5">
                  <c:v>None of the above</c:v>
                </c:pt>
              </c:strCache>
            </c:strRef>
          </c:cat>
          <c:val>
            <c:numRef>
              <c:f>גיליון1!$B$4:$G$4</c:f>
              <c:numCache>
                <c:formatCode>General</c:formatCode>
                <c:ptCount val="6"/>
              </c:numCache>
            </c:numRef>
          </c:val>
          <c:extLst>
            <c:ext xmlns:c16="http://schemas.microsoft.com/office/drawing/2014/chart" uri="{C3380CC4-5D6E-409C-BE32-E72D297353CC}">
              <c16:uniqueId val="{00000005-FC53-426A-8C25-C98D38208B3E}"/>
            </c:ext>
          </c:extLst>
        </c:ser>
        <c:dLbls>
          <c:showLegendKey val="0"/>
          <c:showVal val="0"/>
          <c:showCatName val="0"/>
          <c:showSerName val="0"/>
          <c:showPercent val="0"/>
          <c:showBubbleSize val="0"/>
        </c:dLbls>
        <c:gapWidth val="100"/>
        <c:overlap val="100"/>
        <c:axId val="732140832"/>
        <c:axId val="732137592"/>
      </c:barChart>
      <c:catAx>
        <c:axId val="732140832"/>
        <c:scaling>
          <c:orientation val="maxMin"/>
        </c:scaling>
        <c:delete val="1"/>
        <c:axPos val="l"/>
        <c:numFmt formatCode="General" sourceLinked="1"/>
        <c:majorTickMark val="out"/>
        <c:minorTickMark val="none"/>
        <c:tickLblPos val="nextTo"/>
        <c:crossAx val="732137592"/>
        <c:crosses val="autoZero"/>
        <c:auto val="1"/>
        <c:lblAlgn val="ctr"/>
        <c:lblOffset val="100"/>
        <c:noMultiLvlLbl val="0"/>
      </c:catAx>
      <c:valAx>
        <c:axId val="732137592"/>
        <c:scaling>
          <c:orientation val="minMax"/>
          <c:max val="100"/>
        </c:scaling>
        <c:delete val="1"/>
        <c:axPos val="t"/>
        <c:numFmt formatCode="General" sourceLinked="1"/>
        <c:majorTickMark val="out"/>
        <c:minorTickMark val="none"/>
        <c:tickLblPos val="nextTo"/>
        <c:crossAx val="732140832"/>
        <c:crosses val="autoZero"/>
        <c:crossBetween val="between"/>
      </c:valAx>
      <c:spPr>
        <a:noFill/>
        <a:ln>
          <a:noFill/>
        </a:ln>
        <a:effectLst/>
      </c:spPr>
    </c:plotArea>
    <c:legend>
      <c:legendPos val="r"/>
      <c:legendEntry>
        <c:idx val="2"/>
        <c:txPr>
          <a:bodyPr rot="0" spcFirstLastPara="1" vertOverflow="ellipsis" vert="horz" wrap="square" anchor="ctr" anchorCtr="1"/>
          <a:lstStyle/>
          <a:p>
            <a:pPr>
              <a:defRPr sz="1197" b="1" i="0" u="none" strike="noStrike" kern="1200" baseline="0">
                <a:solidFill>
                  <a:schemeClr val="tx1">
                    <a:lumMod val="50000"/>
                  </a:schemeClr>
                </a:solidFill>
                <a:latin typeface="+mn-lt"/>
                <a:ea typeface="+mn-ea"/>
                <a:cs typeface="+mn-cs"/>
              </a:defRPr>
            </a:pPr>
            <a:endParaRPr lang="en-US"/>
          </a:p>
        </c:txPr>
      </c:legendEntry>
      <c:layout>
        <c:manualLayout>
          <c:xMode val="edge"/>
          <c:yMode val="edge"/>
          <c:x val="0.10443533992305686"/>
          <c:y val="0.40839820022497186"/>
          <c:w val="0.88156429959522054"/>
          <c:h val="0.18320359955005625"/>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31283168297238828"/>
          <c:y val="7.494705247224269E-2"/>
          <c:w val="0.68716831702761161"/>
          <c:h val="0.87236570428696414"/>
        </c:manualLayout>
      </c:layout>
      <c:barChart>
        <c:barDir val="bar"/>
        <c:grouping val="stacked"/>
        <c:varyColors val="0"/>
        <c:ser>
          <c:idx val="0"/>
          <c:order val="0"/>
          <c:tx>
            <c:strRef>
              <c:f>גיליון1!$A$2</c:f>
              <c:strCache>
                <c:ptCount val="1"/>
                <c:pt idx="0">
                  <c:v>Most antisemitic</c:v>
                </c:pt>
              </c:strCache>
            </c:strRef>
          </c:tx>
          <c:spPr>
            <a:solidFill>
              <a:srgbClr val="C00000"/>
            </a:solidFill>
            <a:ln>
              <a:noFill/>
            </a:ln>
            <a:effectLst/>
          </c:spPr>
          <c:invertIfNegative val="0"/>
          <c:dPt>
            <c:idx val="5"/>
            <c:invertIfNegative val="0"/>
            <c:bubble3D val="0"/>
            <c:spPr>
              <a:solidFill>
                <a:srgbClr val="C00000"/>
              </a:solidFill>
              <a:ln>
                <a:noFill/>
              </a:ln>
              <a:effectLst/>
            </c:spPr>
            <c:extLst>
              <c:ext xmlns:c16="http://schemas.microsoft.com/office/drawing/2014/chart" uri="{C3380CC4-5D6E-409C-BE32-E72D297353CC}">
                <c16:uniqueId val="{00000001-1BEC-4222-812B-33D74E6BBC77}"/>
              </c:ext>
            </c:extLst>
          </c:dPt>
          <c:dPt>
            <c:idx val="9"/>
            <c:invertIfNegative val="0"/>
            <c:bubble3D val="0"/>
            <c:spPr>
              <a:solidFill>
                <a:srgbClr val="7F7F7F"/>
              </a:solidFill>
              <a:ln>
                <a:noFill/>
              </a:ln>
              <a:effectLst/>
            </c:spPr>
            <c:extLst>
              <c:ext xmlns:c16="http://schemas.microsoft.com/office/drawing/2014/chart" uri="{C3380CC4-5D6E-409C-BE32-E72D297353CC}">
                <c16:uniqueId val="{00000007-1BEC-4222-812B-33D74E6BBC77}"/>
              </c:ext>
            </c:extLst>
          </c:dPt>
          <c:dLbls>
            <c:dLbl>
              <c:idx val="5"/>
              <c:layout>
                <c:manualLayout>
                  <c:x val="-4.6746908374841108E-17"/>
                  <c:y val="2.499687539057618E-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EC-4222-812B-33D74E6BBC77}"/>
                </c:ext>
              </c:extLst>
            </c:dLbl>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c:v>
                </c:pt>
                <c:pt idx="6">
                  <c:v>Spain</c:v>
                </c:pt>
                <c:pt idx="7">
                  <c:v>Italy</c:v>
                </c:pt>
                <c:pt idx="8">
                  <c:v>Hungary</c:v>
                </c:pt>
                <c:pt idx="9">
                  <c:v>None of the above</c:v>
                </c:pt>
              </c:strCache>
            </c:strRef>
          </c:cat>
          <c:val>
            <c:numRef>
              <c:f>גיליון1!$B$2:$K$2</c:f>
              <c:numCache>
                <c:formatCode>#,##0</c:formatCode>
                <c:ptCount val="10"/>
                <c:pt idx="0">
                  <c:v>2.4</c:v>
                </c:pt>
                <c:pt idx="1">
                  <c:v>4</c:v>
                </c:pt>
                <c:pt idx="2">
                  <c:v>4.8</c:v>
                </c:pt>
                <c:pt idx="3">
                  <c:v>4</c:v>
                </c:pt>
                <c:pt idx="4">
                  <c:v>1.2</c:v>
                </c:pt>
                <c:pt idx="5">
                  <c:v>4</c:v>
                </c:pt>
                <c:pt idx="6">
                  <c:v>9.1999999999999993</c:v>
                </c:pt>
                <c:pt idx="7">
                  <c:v>2.4</c:v>
                </c:pt>
                <c:pt idx="8">
                  <c:v>1.6</c:v>
                </c:pt>
                <c:pt idx="9">
                  <c:v>25.2</c:v>
                </c:pt>
              </c:numCache>
            </c:numRef>
          </c:val>
          <c:extLst>
            <c:ext xmlns:c16="http://schemas.microsoft.com/office/drawing/2014/chart" uri="{C3380CC4-5D6E-409C-BE32-E72D297353CC}">
              <c16:uniqueId val="{00000002-1BEC-4222-812B-33D74E6BBC77}"/>
            </c:ext>
          </c:extLst>
        </c:ser>
        <c:ser>
          <c:idx val="1"/>
          <c:order val="1"/>
          <c:tx>
            <c:strRef>
              <c:f>גיליון1!$A$3</c:f>
              <c:strCache>
                <c:ptCount val="1"/>
                <c:pt idx="0">
                  <c:v>Addinal mentions</c:v>
                </c:pt>
              </c:strCache>
            </c:strRef>
          </c:tx>
          <c:spPr>
            <a:solidFill>
              <a:schemeClr val="accent6"/>
            </a:solidFill>
            <a:ln>
              <a:noFill/>
            </a:ln>
            <a:effectLst/>
          </c:spPr>
          <c:invertIfNegative val="0"/>
          <c:dPt>
            <c:idx val="9"/>
            <c:invertIfNegative val="0"/>
            <c:bubble3D val="0"/>
            <c:spPr>
              <a:solidFill>
                <a:srgbClr val="A6A6A6"/>
              </a:solidFill>
              <a:ln>
                <a:noFill/>
              </a:ln>
              <a:effectLst/>
            </c:spPr>
            <c:extLst>
              <c:ext xmlns:c16="http://schemas.microsoft.com/office/drawing/2014/chart" uri="{C3380CC4-5D6E-409C-BE32-E72D297353CC}">
                <c16:uniqueId val="{00000008-1BEC-4222-812B-33D74E6BBC77}"/>
              </c:ext>
            </c:extLst>
          </c:dPt>
          <c:dLbls>
            <c:dLbl>
              <c:idx val="9"/>
              <c:delete val="1"/>
              <c:extLst>
                <c:ext xmlns:c15="http://schemas.microsoft.com/office/drawing/2012/chart" uri="{CE6537A1-D6FC-4f65-9D91-7224C49458BB}"/>
                <c:ext xmlns:c16="http://schemas.microsoft.com/office/drawing/2014/chart" uri="{C3380CC4-5D6E-409C-BE32-E72D297353CC}">
                  <c16:uniqueId val="{00000008-1BEC-4222-812B-33D74E6BBC77}"/>
                </c:ext>
              </c:extLst>
            </c:dLbl>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c:v>
                </c:pt>
                <c:pt idx="6">
                  <c:v>Spain</c:v>
                </c:pt>
                <c:pt idx="7">
                  <c:v>Italy</c:v>
                </c:pt>
                <c:pt idx="8">
                  <c:v>Hungary</c:v>
                </c:pt>
                <c:pt idx="9">
                  <c:v>None of the above</c:v>
                </c:pt>
              </c:strCache>
            </c:strRef>
          </c:cat>
          <c:val>
            <c:numRef>
              <c:f>גיליון1!$B$3:$K$3</c:f>
              <c:numCache>
                <c:formatCode>#,##0</c:formatCode>
                <c:ptCount val="10"/>
                <c:pt idx="0">
                  <c:v>4.4000000000000012</c:v>
                </c:pt>
                <c:pt idx="1">
                  <c:v>1.6</c:v>
                </c:pt>
                <c:pt idx="2">
                  <c:v>7.6</c:v>
                </c:pt>
                <c:pt idx="3">
                  <c:v>4.8</c:v>
                </c:pt>
                <c:pt idx="4">
                  <c:v>5.5999999999999988</c:v>
                </c:pt>
                <c:pt idx="5">
                  <c:v>6</c:v>
                </c:pt>
                <c:pt idx="6">
                  <c:v>8.4</c:v>
                </c:pt>
                <c:pt idx="7">
                  <c:v>7.1999999999999993</c:v>
                </c:pt>
                <c:pt idx="8">
                  <c:v>3.9999999999999996</c:v>
                </c:pt>
                <c:pt idx="9">
                  <c:v>1.2</c:v>
                </c:pt>
              </c:numCache>
            </c:numRef>
          </c:val>
          <c:extLst>
            <c:ext xmlns:c16="http://schemas.microsoft.com/office/drawing/2014/chart" uri="{C3380CC4-5D6E-409C-BE32-E72D297353CC}">
              <c16:uniqueId val="{00000004-1BEC-4222-812B-33D74E6BBC77}"/>
            </c:ext>
          </c:extLst>
        </c:ser>
        <c:ser>
          <c:idx val="2"/>
          <c:order val="2"/>
          <c:tx>
            <c:strRef>
              <c:f>גיליון1!$A$4</c:f>
              <c:strCache>
                <c:ptCount val="1"/>
                <c:pt idx="0">
                  <c:v>Overall antisimitic</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50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c:v>
                </c:pt>
                <c:pt idx="6">
                  <c:v>Spain</c:v>
                </c:pt>
                <c:pt idx="7">
                  <c:v>Italy</c:v>
                </c:pt>
                <c:pt idx="8">
                  <c:v>Hungary</c:v>
                </c:pt>
                <c:pt idx="9">
                  <c:v>None of the above</c:v>
                </c:pt>
              </c:strCache>
            </c:strRef>
          </c:cat>
          <c:val>
            <c:numRef>
              <c:f>גיליון1!$B$4:$K$4</c:f>
              <c:numCache>
                <c:formatCode>#,##0</c:formatCode>
                <c:ptCount val="10"/>
                <c:pt idx="0">
                  <c:v>6.8000000000000007</c:v>
                </c:pt>
                <c:pt idx="1">
                  <c:v>5.6000000000000005</c:v>
                </c:pt>
                <c:pt idx="2">
                  <c:v>12.4</c:v>
                </c:pt>
                <c:pt idx="3">
                  <c:v>8.7999999999999989</c:v>
                </c:pt>
                <c:pt idx="4">
                  <c:v>6.8000000000000007</c:v>
                </c:pt>
                <c:pt idx="5">
                  <c:v>10</c:v>
                </c:pt>
                <c:pt idx="6">
                  <c:v>17.599999999999998</c:v>
                </c:pt>
                <c:pt idx="7">
                  <c:v>9.6</c:v>
                </c:pt>
                <c:pt idx="8">
                  <c:v>5.6</c:v>
                </c:pt>
                <c:pt idx="9">
                  <c:v>25.2</c:v>
                </c:pt>
              </c:numCache>
            </c:numRef>
          </c:val>
          <c:extLst>
            <c:ext xmlns:c16="http://schemas.microsoft.com/office/drawing/2014/chart" uri="{C3380CC4-5D6E-409C-BE32-E72D297353CC}">
              <c16:uniqueId val="{00000006-1BEC-4222-812B-33D74E6BBC77}"/>
            </c:ext>
          </c:extLst>
        </c:ser>
        <c:dLbls>
          <c:showLegendKey val="0"/>
          <c:showVal val="0"/>
          <c:showCatName val="0"/>
          <c:showSerName val="0"/>
          <c:showPercent val="0"/>
          <c:showBubbleSize val="0"/>
        </c:dLbls>
        <c:gapWidth val="100"/>
        <c:overlap val="100"/>
        <c:axId val="732140832"/>
        <c:axId val="732137592"/>
      </c:barChart>
      <c:catAx>
        <c:axId val="732140832"/>
        <c:scaling>
          <c:orientation val="maxMin"/>
        </c:scaling>
        <c:delete val="1"/>
        <c:axPos val="l"/>
        <c:numFmt formatCode="General" sourceLinked="1"/>
        <c:majorTickMark val="out"/>
        <c:minorTickMark val="none"/>
        <c:tickLblPos val="nextTo"/>
        <c:crossAx val="732137592"/>
        <c:crosses val="autoZero"/>
        <c:auto val="1"/>
        <c:lblAlgn val="ctr"/>
        <c:lblOffset val="100"/>
        <c:noMultiLvlLbl val="0"/>
      </c:catAx>
      <c:valAx>
        <c:axId val="732137592"/>
        <c:scaling>
          <c:orientation val="minMax"/>
          <c:max val="100"/>
        </c:scaling>
        <c:delete val="1"/>
        <c:axPos val="t"/>
        <c:numFmt formatCode="#,##0" sourceLinked="1"/>
        <c:majorTickMark val="out"/>
        <c:minorTickMark val="none"/>
        <c:tickLblPos val="nextTo"/>
        <c:crossAx val="732140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31283168297238828"/>
          <c:y val="7.494705247224269E-2"/>
          <c:w val="0.68716831702761161"/>
          <c:h val="0.87236570428696414"/>
        </c:manualLayout>
      </c:layout>
      <c:barChart>
        <c:barDir val="bar"/>
        <c:grouping val="stacked"/>
        <c:varyColors val="0"/>
        <c:ser>
          <c:idx val="0"/>
          <c:order val="0"/>
          <c:tx>
            <c:strRef>
              <c:f>גיליון1!$A$2</c:f>
              <c:strCache>
                <c:ptCount val="1"/>
                <c:pt idx="0">
                  <c:v>Most antisemitic</c:v>
                </c:pt>
              </c:strCache>
            </c:strRef>
          </c:tx>
          <c:spPr>
            <a:solidFill>
              <a:srgbClr val="C00000"/>
            </a:solidFill>
            <a:ln>
              <a:noFill/>
            </a:ln>
            <a:effectLst/>
          </c:spPr>
          <c:invertIfNegative val="0"/>
          <c:dPt>
            <c:idx val="9"/>
            <c:invertIfNegative val="0"/>
            <c:bubble3D val="0"/>
            <c:spPr>
              <a:solidFill>
                <a:srgbClr val="A6A6A6"/>
              </a:solidFill>
              <a:ln>
                <a:noFill/>
              </a:ln>
              <a:effectLst/>
            </c:spPr>
            <c:extLst>
              <c:ext xmlns:c16="http://schemas.microsoft.com/office/drawing/2014/chart" uri="{C3380CC4-5D6E-409C-BE32-E72D297353CC}">
                <c16:uniqueId val="{00000001-9A61-4DDC-97C0-156949D5420A}"/>
              </c:ext>
            </c:extLst>
          </c:dPt>
          <c:dLbls>
            <c:dLbl>
              <c:idx val="9"/>
              <c:delete val="1"/>
              <c:extLst>
                <c:ext xmlns:c15="http://schemas.microsoft.com/office/drawing/2012/chart" uri="{CE6537A1-D6FC-4f65-9D91-7224C49458BB}"/>
                <c:ext xmlns:c16="http://schemas.microsoft.com/office/drawing/2014/chart" uri="{C3380CC4-5D6E-409C-BE32-E72D297353CC}">
                  <c16:uniqueId val="{00000001-9A61-4DDC-97C0-156949D5420A}"/>
                </c:ext>
              </c:extLst>
            </c:dLbl>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c:v>
                </c:pt>
                <c:pt idx="6">
                  <c:v>Spain</c:v>
                </c:pt>
                <c:pt idx="7">
                  <c:v>Italy</c:v>
                </c:pt>
                <c:pt idx="8">
                  <c:v>Hungary</c:v>
                </c:pt>
                <c:pt idx="9">
                  <c:v>None of the above</c:v>
                </c:pt>
              </c:strCache>
            </c:strRef>
          </c:cat>
          <c:val>
            <c:numRef>
              <c:f>גיליון1!$B$2:$K$2</c:f>
              <c:numCache>
                <c:formatCode>#,##0</c:formatCode>
                <c:ptCount val="10"/>
                <c:pt idx="0">
                  <c:v>2.3904382470119523</c:v>
                </c:pt>
                <c:pt idx="1">
                  <c:v>3.0544488711819389</c:v>
                </c:pt>
                <c:pt idx="2">
                  <c:v>28.021248339973436</c:v>
                </c:pt>
                <c:pt idx="3">
                  <c:v>7.7025232403718462</c:v>
                </c:pt>
                <c:pt idx="4">
                  <c:v>2.788844621513944</c:v>
                </c:pt>
                <c:pt idx="5">
                  <c:v>4.1168658698539176</c:v>
                </c:pt>
                <c:pt idx="6">
                  <c:v>39.309428950863214</c:v>
                </c:pt>
                <c:pt idx="7">
                  <c:v>1.3280212483399734</c:v>
                </c:pt>
                <c:pt idx="8">
                  <c:v>1.0624169986719787</c:v>
                </c:pt>
                <c:pt idx="9">
                  <c:v>0.79681274900398402</c:v>
                </c:pt>
              </c:numCache>
            </c:numRef>
          </c:val>
          <c:extLst>
            <c:ext xmlns:c16="http://schemas.microsoft.com/office/drawing/2014/chart" uri="{C3380CC4-5D6E-409C-BE32-E72D297353CC}">
              <c16:uniqueId val="{00000002-9A61-4DDC-97C0-156949D5420A}"/>
            </c:ext>
          </c:extLst>
        </c:ser>
        <c:ser>
          <c:idx val="1"/>
          <c:order val="1"/>
          <c:tx>
            <c:strRef>
              <c:f>גיליון1!$A$3</c:f>
              <c:strCache>
                <c:ptCount val="1"/>
                <c:pt idx="0">
                  <c:v>Additional </c:v>
                </c:pt>
              </c:strCache>
            </c:strRef>
          </c:tx>
          <c:spPr>
            <a:solidFill>
              <a:schemeClr val="accent6"/>
            </a:solidFill>
            <a:ln>
              <a:noFill/>
            </a:ln>
            <a:effectLst/>
          </c:spPr>
          <c:invertIfNegative val="0"/>
          <c:dPt>
            <c:idx val="9"/>
            <c:invertIfNegative val="0"/>
            <c:bubble3D val="0"/>
            <c:spPr>
              <a:solidFill>
                <a:srgbClr val="A6A6A6"/>
              </a:solidFill>
              <a:ln>
                <a:noFill/>
              </a:ln>
              <a:effectLst/>
            </c:spPr>
            <c:extLst>
              <c:ext xmlns:c16="http://schemas.microsoft.com/office/drawing/2014/chart" uri="{C3380CC4-5D6E-409C-BE32-E72D297353CC}">
                <c16:uniqueId val="{00000003-9A61-4DDC-97C0-156949D5420A}"/>
              </c:ext>
            </c:extLst>
          </c:dPt>
          <c:dLbls>
            <c:dLbl>
              <c:idx val="9"/>
              <c:delete val="1"/>
              <c:extLst>
                <c:ext xmlns:c15="http://schemas.microsoft.com/office/drawing/2012/chart" uri="{CE6537A1-D6FC-4f65-9D91-7224C49458BB}"/>
                <c:ext xmlns:c16="http://schemas.microsoft.com/office/drawing/2014/chart" uri="{C3380CC4-5D6E-409C-BE32-E72D297353CC}">
                  <c16:uniqueId val="{00000003-9A61-4DDC-97C0-156949D5420A}"/>
                </c:ext>
              </c:extLst>
            </c:dLbl>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c:v>
                </c:pt>
                <c:pt idx="6">
                  <c:v>Spain</c:v>
                </c:pt>
                <c:pt idx="7">
                  <c:v>Italy</c:v>
                </c:pt>
                <c:pt idx="8">
                  <c:v>Hungary</c:v>
                </c:pt>
                <c:pt idx="9">
                  <c:v>None of the above</c:v>
                </c:pt>
              </c:strCache>
            </c:strRef>
          </c:cat>
          <c:val>
            <c:numRef>
              <c:f>גיליון1!$B$3:$K$3</c:f>
              <c:numCache>
                <c:formatCode>#,##0</c:formatCode>
                <c:ptCount val="10"/>
                <c:pt idx="0">
                  <c:v>7.9681274900398407</c:v>
                </c:pt>
                <c:pt idx="1">
                  <c:v>8.2337317397078351</c:v>
                </c:pt>
                <c:pt idx="2">
                  <c:v>39.973439575033197</c:v>
                </c:pt>
                <c:pt idx="3">
                  <c:v>27.357237715803453</c:v>
                </c:pt>
                <c:pt idx="4">
                  <c:v>17.662682602921645</c:v>
                </c:pt>
                <c:pt idx="5">
                  <c:v>20.053120849933599</c:v>
                </c:pt>
                <c:pt idx="6">
                  <c:v>27.224435590969456</c:v>
                </c:pt>
                <c:pt idx="7">
                  <c:v>10.889774236387781</c:v>
                </c:pt>
                <c:pt idx="8">
                  <c:v>2.3904382470119523</c:v>
                </c:pt>
                <c:pt idx="9">
                  <c:v>0.53120849933598935</c:v>
                </c:pt>
              </c:numCache>
            </c:numRef>
          </c:val>
          <c:extLst>
            <c:ext xmlns:c16="http://schemas.microsoft.com/office/drawing/2014/chart" uri="{C3380CC4-5D6E-409C-BE32-E72D297353CC}">
              <c16:uniqueId val="{00000004-9A61-4DDC-97C0-156949D5420A}"/>
            </c:ext>
          </c:extLst>
        </c:ser>
        <c:ser>
          <c:idx val="2"/>
          <c:order val="2"/>
          <c:tx>
            <c:strRef>
              <c:f>גיליון1!$A$4</c:f>
              <c:strCache>
                <c:ptCount val="1"/>
                <c:pt idx="0">
                  <c:v>Overall antisemitic</c:v>
                </c:pt>
              </c:strCache>
            </c:strRef>
          </c:tx>
          <c:spPr>
            <a:noFill/>
            <a:ln>
              <a:noFill/>
            </a:ln>
            <a:effectLst/>
          </c:spPr>
          <c:invertIfNegative val="0"/>
          <c:dLbls>
            <c:dLbl>
              <c:idx val="9"/>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baseline="0">
                      <a:solidFill>
                        <a:srgbClr val="7F7F7F"/>
                      </a:solidFill>
                      <a:latin typeface="+mn-lt"/>
                      <a:ea typeface="+mn-ea"/>
                      <a:cs typeface="+mn-cs"/>
                    </a:defRPr>
                  </a:pPr>
                  <a:endParaRPr lang="en-US"/>
                </a:p>
              </c:txPr>
              <c:dLblPos val="inBase"/>
              <c:showLegendKey val="0"/>
              <c:showVal val="1"/>
              <c:showCatName val="0"/>
              <c:showSerName val="0"/>
              <c:showPercent val="0"/>
              <c:showBubbleSize val="0"/>
              <c:extLst>
                <c:ext xmlns:c16="http://schemas.microsoft.com/office/drawing/2014/chart" uri="{C3380CC4-5D6E-409C-BE32-E72D297353CC}">
                  <c16:uniqueId val="{00000006-9A61-4DDC-97C0-156949D5420A}"/>
                </c:ext>
              </c:extLst>
            </c:dLbl>
            <c:spPr>
              <a:noFill/>
              <a:ln>
                <a:noFill/>
              </a:ln>
              <a:effectLst/>
            </c:spPr>
            <c:txPr>
              <a:bodyPr rot="0" spcFirstLastPara="1" vertOverflow="ellipsis" vert="horz" wrap="square" lIns="38100" tIns="19050" rIns="38100" bIns="19050" anchor="ctr" anchorCtr="0">
                <a:spAutoFit/>
              </a:bodyPr>
              <a:lstStyle/>
              <a:p>
                <a:pPr algn="ctr">
                  <a:defRPr lang="en-US" sz="1050" b="1" i="0" u="none" strike="noStrike" kern="1200" baseline="0">
                    <a:solidFill>
                      <a:schemeClr val="tx1">
                        <a:lumMod val="50000"/>
                      </a:schemeClr>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c:v>
                </c:pt>
                <c:pt idx="6">
                  <c:v>Spain</c:v>
                </c:pt>
                <c:pt idx="7">
                  <c:v>Italy</c:v>
                </c:pt>
                <c:pt idx="8">
                  <c:v>Hungary</c:v>
                </c:pt>
                <c:pt idx="9">
                  <c:v>None of the above</c:v>
                </c:pt>
              </c:strCache>
            </c:strRef>
          </c:cat>
          <c:val>
            <c:numRef>
              <c:f>גיליון1!$B$4:$K$4</c:f>
              <c:numCache>
                <c:formatCode>#,##0</c:formatCode>
                <c:ptCount val="10"/>
                <c:pt idx="0">
                  <c:v>10.358565737051793</c:v>
                </c:pt>
                <c:pt idx="1">
                  <c:v>11.288180610889773</c:v>
                </c:pt>
                <c:pt idx="2">
                  <c:v>67.994687915006637</c:v>
                </c:pt>
                <c:pt idx="3">
                  <c:v>35.059760956175303</c:v>
                </c:pt>
                <c:pt idx="4">
                  <c:v>20.451527224435591</c:v>
                </c:pt>
                <c:pt idx="5">
                  <c:v>24.169986719787516</c:v>
                </c:pt>
                <c:pt idx="6">
                  <c:v>66.533864541832671</c:v>
                </c:pt>
                <c:pt idx="7">
                  <c:v>12.217795484727755</c:v>
                </c:pt>
                <c:pt idx="8">
                  <c:v>3.4528552456839305</c:v>
                </c:pt>
                <c:pt idx="9">
                  <c:v>1.3280212483399734</c:v>
                </c:pt>
              </c:numCache>
            </c:numRef>
          </c:val>
          <c:extLst>
            <c:ext xmlns:c16="http://schemas.microsoft.com/office/drawing/2014/chart" uri="{C3380CC4-5D6E-409C-BE32-E72D297353CC}">
              <c16:uniqueId val="{00000005-9A61-4DDC-97C0-156949D5420A}"/>
            </c:ext>
          </c:extLst>
        </c:ser>
        <c:dLbls>
          <c:showLegendKey val="0"/>
          <c:showVal val="0"/>
          <c:showCatName val="0"/>
          <c:showSerName val="0"/>
          <c:showPercent val="0"/>
          <c:showBubbleSize val="0"/>
        </c:dLbls>
        <c:gapWidth val="100"/>
        <c:overlap val="100"/>
        <c:axId val="732140832"/>
        <c:axId val="732137592"/>
      </c:barChart>
      <c:catAx>
        <c:axId val="732140832"/>
        <c:scaling>
          <c:orientation val="maxMin"/>
        </c:scaling>
        <c:delete val="1"/>
        <c:axPos val="l"/>
        <c:numFmt formatCode="General" sourceLinked="1"/>
        <c:majorTickMark val="out"/>
        <c:minorTickMark val="none"/>
        <c:tickLblPos val="nextTo"/>
        <c:crossAx val="732137592"/>
        <c:crosses val="autoZero"/>
        <c:auto val="1"/>
        <c:lblAlgn val="ctr"/>
        <c:lblOffset val="100"/>
        <c:noMultiLvlLbl val="0"/>
      </c:catAx>
      <c:valAx>
        <c:axId val="732137592"/>
        <c:scaling>
          <c:orientation val="minMax"/>
          <c:max val="100"/>
        </c:scaling>
        <c:delete val="1"/>
        <c:axPos val="t"/>
        <c:numFmt formatCode="#,##0" sourceLinked="1"/>
        <c:majorTickMark val="out"/>
        <c:minorTickMark val="none"/>
        <c:tickLblPos val="nextTo"/>
        <c:crossAx val="732140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28551889313216749"/>
          <c:y val="7.4947131608548934E-2"/>
          <c:w val="0.59043846075494388"/>
          <c:h val="0.87236570428696414"/>
        </c:manualLayout>
      </c:layout>
      <c:barChart>
        <c:barDir val="bar"/>
        <c:grouping val="stacked"/>
        <c:varyColors val="0"/>
        <c:ser>
          <c:idx val="0"/>
          <c:order val="0"/>
          <c:tx>
            <c:strRef>
              <c:f>גיליון1!$A$2</c:f>
              <c:strCache>
                <c:ptCount val="1"/>
                <c:pt idx="0">
                  <c:v>Most antisemitic</c:v>
                </c:pt>
              </c:strCache>
            </c:strRef>
          </c:tx>
          <c:spPr>
            <a:solidFill>
              <a:srgbClr val="C00000"/>
            </a:solidFill>
            <a:ln>
              <a:noFill/>
            </a:ln>
            <a:effectLst/>
          </c:spPr>
          <c:invertIfNegative val="0"/>
          <c:dPt>
            <c:idx val="9"/>
            <c:invertIfNegative val="0"/>
            <c:bubble3D val="0"/>
            <c:spPr>
              <a:solidFill>
                <a:srgbClr val="A6A6A6"/>
              </a:solidFill>
              <a:ln>
                <a:noFill/>
              </a:ln>
              <a:effectLst/>
            </c:spPr>
            <c:extLst>
              <c:ext xmlns:c16="http://schemas.microsoft.com/office/drawing/2014/chart" uri="{C3380CC4-5D6E-409C-BE32-E72D297353CC}">
                <c16:uniqueId val="{00000001-E544-4E5F-84B5-59F39C9528FB}"/>
              </c:ext>
            </c:extLst>
          </c:dPt>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c:v>
                </c:pt>
                <c:pt idx="6">
                  <c:v>Spain</c:v>
                </c:pt>
                <c:pt idx="7">
                  <c:v>Italy</c:v>
                </c:pt>
                <c:pt idx="8">
                  <c:v>Hungary</c:v>
                </c:pt>
                <c:pt idx="9">
                  <c:v>None of the above</c:v>
                </c:pt>
              </c:strCache>
            </c:strRef>
          </c:cat>
          <c:val>
            <c:numRef>
              <c:f>גיליון1!$B$2:$K$2</c:f>
              <c:numCache>
                <c:formatCode>#,##0</c:formatCode>
                <c:ptCount val="10"/>
                <c:pt idx="0">
                  <c:v>0</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2-E544-4E5F-84B5-59F39C9528FB}"/>
            </c:ext>
          </c:extLst>
        </c:ser>
        <c:ser>
          <c:idx val="1"/>
          <c:order val="1"/>
          <c:tx>
            <c:strRef>
              <c:f>גיליון1!$A$3</c:f>
              <c:strCache>
                <c:ptCount val="1"/>
                <c:pt idx="0">
                  <c:v>Addinal mentions</c:v>
                </c:pt>
              </c:strCache>
            </c:strRef>
          </c:tx>
          <c:spPr>
            <a:solidFill>
              <a:schemeClr val="accent6">
                <a:tint val="77000"/>
              </a:schemeClr>
            </a:solidFill>
            <a:ln>
              <a:noFill/>
            </a:ln>
            <a:effectLst/>
          </c:spPr>
          <c:invertIfNegative val="0"/>
          <c:dLbls>
            <c:dLbl>
              <c:idx val="9"/>
              <c:delete val="1"/>
              <c:extLst>
                <c:ext xmlns:c15="http://schemas.microsoft.com/office/drawing/2012/chart" uri="{CE6537A1-D6FC-4f65-9D91-7224C49458BB}"/>
                <c:ext xmlns:c16="http://schemas.microsoft.com/office/drawing/2014/chart" uri="{C3380CC4-5D6E-409C-BE32-E72D297353CC}">
                  <c16:uniqueId val="{00000003-E544-4E5F-84B5-59F39C9528FB}"/>
                </c:ext>
              </c:extLst>
            </c:dLbl>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גיליון1!$B$1:$K$1</c:f>
              <c:strCache>
                <c:ptCount val="10"/>
                <c:pt idx="0">
                  <c:v>Poland</c:v>
                </c:pt>
                <c:pt idx="1">
                  <c:v>Germany</c:v>
                </c:pt>
                <c:pt idx="2">
                  <c:v>France</c:v>
                </c:pt>
                <c:pt idx="3">
                  <c:v>Great Britain</c:v>
                </c:pt>
                <c:pt idx="4">
                  <c:v>The Netherlands</c:v>
                </c:pt>
                <c:pt idx="5">
                  <c:v>Norway</c:v>
                </c:pt>
                <c:pt idx="6">
                  <c:v>Spain</c:v>
                </c:pt>
                <c:pt idx="7">
                  <c:v>Italy</c:v>
                </c:pt>
                <c:pt idx="8">
                  <c:v>Hungary</c:v>
                </c:pt>
                <c:pt idx="9">
                  <c:v>None of the above</c:v>
                </c:pt>
              </c:strCache>
            </c:strRef>
          </c:cat>
          <c:val>
            <c:numRef>
              <c:f>גיליון1!$B$3:$K$3</c:f>
              <c:numCache>
                <c:formatCode>#,##0</c:formatCode>
                <c:ptCount val="10"/>
                <c:pt idx="0">
                  <c:v>0</c:v>
                </c:pt>
                <c:pt idx="1">
                  <c:v>0</c:v>
                </c:pt>
                <c:pt idx="2">
                  <c:v>0</c:v>
                </c:pt>
                <c:pt idx="3">
                  <c:v>0</c:v>
                </c:pt>
                <c:pt idx="4">
                  <c:v>0</c:v>
                </c:pt>
                <c:pt idx="5">
                  <c:v>0</c:v>
                </c:pt>
                <c:pt idx="6">
                  <c:v>0</c:v>
                </c:pt>
                <c:pt idx="7">
                  <c:v>0</c:v>
                </c:pt>
                <c:pt idx="8">
                  <c:v>0</c:v>
                </c:pt>
                <c:pt idx="9">
                  <c:v>0</c:v>
                </c:pt>
              </c:numCache>
            </c:numRef>
          </c:val>
          <c:extLst>
            <c:ext xmlns:c16="http://schemas.microsoft.com/office/drawing/2014/chart" uri="{C3380CC4-5D6E-409C-BE32-E72D297353CC}">
              <c16:uniqueId val="{00000004-E544-4E5F-84B5-59F39C9528FB}"/>
            </c:ext>
          </c:extLst>
        </c:ser>
        <c:dLbls>
          <c:showLegendKey val="0"/>
          <c:showVal val="0"/>
          <c:showCatName val="0"/>
          <c:showSerName val="0"/>
          <c:showPercent val="0"/>
          <c:showBubbleSize val="0"/>
        </c:dLbls>
        <c:gapWidth val="100"/>
        <c:overlap val="100"/>
        <c:axId val="732140832"/>
        <c:axId val="732137592"/>
      </c:barChart>
      <c:catAx>
        <c:axId val="732140832"/>
        <c:scaling>
          <c:orientation val="maxMin"/>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rgbClr val="000000"/>
                </a:solidFill>
                <a:latin typeface="Calibri" panose="020F0502020204030204" pitchFamily="34" charset="0"/>
                <a:ea typeface="+mn-ea"/>
                <a:cs typeface="Calibri" panose="020F0502020204030204" pitchFamily="34" charset="0"/>
              </a:defRPr>
            </a:pPr>
            <a:endParaRPr lang="en-US"/>
          </a:p>
        </c:txPr>
        <c:crossAx val="732137592"/>
        <c:crosses val="autoZero"/>
        <c:auto val="1"/>
        <c:lblAlgn val="ctr"/>
        <c:lblOffset val="100"/>
        <c:noMultiLvlLbl val="0"/>
      </c:catAx>
      <c:valAx>
        <c:axId val="732137592"/>
        <c:scaling>
          <c:orientation val="minMax"/>
          <c:max val="100"/>
        </c:scaling>
        <c:delete val="1"/>
        <c:axPos val="t"/>
        <c:numFmt formatCode="#,##0" sourceLinked="1"/>
        <c:majorTickMark val="out"/>
        <c:minorTickMark val="none"/>
        <c:tickLblPos val="nextTo"/>
        <c:crossAx val="732140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manualLayout>
          <c:layoutTarget val="inner"/>
          <c:xMode val="edge"/>
          <c:yMode val="edge"/>
          <c:x val="7.961044554329523E-2"/>
          <c:y val="8.854701892031229E-2"/>
          <c:w val="0.91630791577982729"/>
          <c:h val="0.72784122529011874"/>
        </c:manualLayout>
      </c:layout>
      <c:barChart>
        <c:barDir val="col"/>
        <c:grouping val="percentStacked"/>
        <c:varyColors val="0"/>
        <c:ser>
          <c:idx val="0"/>
          <c:order val="0"/>
          <c:tx>
            <c:strRef>
              <c:f>Sheet1!$A$2</c:f>
              <c:strCache>
                <c:ptCount val="1"/>
                <c:pt idx="0">
                  <c:v>Yes</c:v>
                </c:pt>
              </c:strCache>
            </c:strRef>
          </c:tx>
          <c:spPr>
            <a:solidFill>
              <a:srgbClr val="9BBB59"/>
            </a:solidFill>
          </c:spPr>
          <c:invertIfNegative val="0"/>
          <c:dLbls>
            <c:dLbl>
              <c:idx val="9"/>
              <c:delete val="1"/>
              <c:extLst>
                <c:ext xmlns:c15="http://schemas.microsoft.com/office/drawing/2012/chart" uri="{CE6537A1-D6FC-4f65-9D91-7224C49458BB}"/>
                <c:ext xmlns:c16="http://schemas.microsoft.com/office/drawing/2014/chart" uri="{C3380CC4-5D6E-409C-BE32-E72D297353CC}">
                  <c16:uniqueId val="{00000000-EDA1-48FB-839F-756760D7A89D}"/>
                </c:ext>
              </c:extLst>
            </c:dLbl>
            <c:spPr>
              <a:noFill/>
              <a:ln>
                <a:noFill/>
              </a:ln>
              <a:effectLst/>
            </c:spPr>
            <c:txPr>
              <a:bodyPr wrap="square" lIns="38100" tIns="19050" rIns="38100" bIns="19050" anchor="ctr" anchorCtr="0">
                <a:spAutoFit/>
              </a:bodyPr>
              <a:lstStyle/>
              <a:p>
                <a:pPr algn="ctr">
                  <a:defRPr lang="en-US" sz="13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Sheet1!$B$1:$N$1</c:f>
              <c:strCache>
                <c:ptCount val="13"/>
                <c:pt idx="0">
                  <c:v>1992</c:v>
                </c:pt>
                <c:pt idx="1">
                  <c:v>2000</c:v>
                </c:pt>
                <c:pt idx="2">
                  <c:v>2001</c:v>
                </c:pt>
                <c:pt idx="3">
                  <c:v>2002</c:v>
                </c:pt>
                <c:pt idx="4">
                  <c:v>2005</c:v>
                </c:pt>
                <c:pt idx="5">
                  <c:v>2006</c:v>
                </c:pt>
                <c:pt idx="6">
                  <c:v>2009</c:v>
                </c:pt>
                <c:pt idx="7">
                  <c:v>2010</c:v>
                </c:pt>
                <c:pt idx="8">
                  <c:v>2011</c:v>
                </c:pt>
                <c:pt idx="9">
                  <c:v> </c:v>
                </c:pt>
                <c:pt idx="10">
                  <c:v>2022</c:v>
                </c:pt>
                <c:pt idx="11">
                  <c:v>2024</c:v>
                </c:pt>
                <c:pt idx="12">
                  <c:v>2026</c:v>
                </c:pt>
              </c:strCache>
            </c:strRef>
          </c:cat>
          <c:val>
            <c:numRef>
              <c:f>Sheet1!$B$2:$N$2</c:f>
              <c:numCache>
                <c:formatCode>0</c:formatCode>
                <c:ptCount val="13"/>
                <c:pt idx="0">
                  <c:v>52.2</c:v>
                </c:pt>
                <c:pt idx="1">
                  <c:v>70.3</c:v>
                </c:pt>
                <c:pt idx="2">
                  <c:v>67.8</c:v>
                </c:pt>
                <c:pt idx="3">
                  <c:v>71</c:v>
                </c:pt>
                <c:pt idx="4">
                  <c:v>73.8</c:v>
                </c:pt>
                <c:pt idx="5">
                  <c:v>78.900000000000006</c:v>
                </c:pt>
                <c:pt idx="6">
                  <c:v>77.160000000000011</c:v>
                </c:pt>
                <c:pt idx="7">
                  <c:v>80.900000000000006</c:v>
                </c:pt>
                <c:pt idx="8">
                  <c:v>83.333333333333329</c:v>
                </c:pt>
                <c:pt idx="9">
                  <c:v>0</c:v>
                </c:pt>
                <c:pt idx="10">
                  <c:v>78</c:v>
                </c:pt>
                <c:pt idx="11">
                  <c:v>75</c:v>
                </c:pt>
                <c:pt idx="12">
                  <c:v>66.533864541832671</c:v>
                </c:pt>
              </c:numCache>
            </c:numRef>
          </c:val>
          <c:extLst>
            <c:ext xmlns:c16="http://schemas.microsoft.com/office/drawing/2014/chart" uri="{C3380CC4-5D6E-409C-BE32-E72D297353CC}">
              <c16:uniqueId val="{00000000-E341-4529-9D0A-D8A2DAF67A53}"/>
            </c:ext>
          </c:extLst>
        </c:ser>
        <c:ser>
          <c:idx val="1"/>
          <c:order val="1"/>
          <c:tx>
            <c:strRef>
              <c:f>Sheet1!$A$3</c:f>
              <c:strCache>
                <c:ptCount val="1"/>
                <c:pt idx="0">
                  <c:v>No</c:v>
                </c:pt>
              </c:strCache>
            </c:strRef>
          </c:tx>
          <c:spPr>
            <a:solidFill>
              <a:srgbClr val="C0504D"/>
            </a:solidFill>
          </c:spPr>
          <c:invertIfNegative val="0"/>
          <c:dLbls>
            <c:dLbl>
              <c:idx val="9"/>
              <c:delete val="1"/>
              <c:extLst>
                <c:ext xmlns:c15="http://schemas.microsoft.com/office/drawing/2012/chart" uri="{CE6537A1-D6FC-4f65-9D91-7224C49458BB}"/>
                <c:ext xmlns:c16="http://schemas.microsoft.com/office/drawing/2014/chart" uri="{C3380CC4-5D6E-409C-BE32-E72D297353CC}">
                  <c16:uniqueId val="{00000002-EDA1-48FB-839F-756760D7A89D}"/>
                </c:ext>
              </c:extLst>
            </c:dLbl>
            <c:spPr>
              <a:noFill/>
              <a:ln>
                <a:noFill/>
              </a:ln>
              <a:effectLst/>
            </c:spPr>
            <c:txPr>
              <a:bodyPr wrap="square" lIns="38100" tIns="19050" rIns="38100" bIns="19050" anchor="ctr" anchorCtr="0">
                <a:spAutoFit/>
              </a:bodyPr>
              <a:lstStyle/>
              <a:p>
                <a:pPr algn="ctr">
                  <a:defRPr lang="en-US" sz="13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Sheet1!$B$1:$N$1</c:f>
              <c:strCache>
                <c:ptCount val="13"/>
                <c:pt idx="0">
                  <c:v>1992</c:v>
                </c:pt>
                <c:pt idx="1">
                  <c:v>2000</c:v>
                </c:pt>
                <c:pt idx="2">
                  <c:v>2001</c:v>
                </c:pt>
                <c:pt idx="3">
                  <c:v>2002</c:v>
                </c:pt>
                <c:pt idx="4">
                  <c:v>2005</c:v>
                </c:pt>
                <c:pt idx="5">
                  <c:v>2006</c:v>
                </c:pt>
                <c:pt idx="6">
                  <c:v>2009</c:v>
                </c:pt>
                <c:pt idx="7">
                  <c:v>2010</c:v>
                </c:pt>
                <c:pt idx="8">
                  <c:v>2011</c:v>
                </c:pt>
                <c:pt idx="9">
                  <c:v> </c:v>
                </c:pt>
                <c:pt idx="10">
                  <c:v>2022</c:v>
                </c:pt>
                <c:pt idx="11">
                  <c:v>2024</c:v>
                </c:pt>
                <c:pt idx="12">
                  <c:v>2026</c:v>
                </c:pt>
              </c:strCache>
            </c:strRef>
          </c:cat>
          <c:val>
            <c:numRef>
              <c:f>Sheet1!$B$3:$N$3</c:f>
              <c:numCache>
                <c:formatCode>0</c:formatCode>
                <c:ptCount val="13"/>
                <c:pt idx="0">
                  <c:v>38.4</c:v>
                </c:pt>
                <c:pt idx="1">
                  <c:v>16.600000000000001</c:v>
                </c:pt>
                <c:pt idx="2">
                  <c:v>19.5</c:v>
                </c:pt>
                <c:pt idx="3">
                  <c:v>21.8</c:v>
                </c:pt>
                <c:pt idx="4">
                  <c:v>22.4</c:v>
                </c:pt>
                <c:pt idx="5">
                  <c:v>17.399999999999999</c:v>
                </c:pt>
                <c:pt idx="6">
                  <c:v>16.192999999999998</c:v>
                </c:pt>
                <c:pt idx="7">
                  <c:v>15.7</c:v>
                </c:pt>
                <c:pt idx="8">
                  <c:v>12.318840579710145</c:v>
                </c:pt>
                <c:pt idx="9">
                  <c:v>0</c:v>
                </c:pt>
                <c:pt idx="10">
                  <c:v>14.593301435406699</c:v>
                </c:pt>
                <c:pt idx="11">
                  <c:v>9</c:v>
                </c:pt>
                <c:pt idx="12">
                  <c:v>13.545816733067728</c:v>
                </c:pt>
              </c:numCache>
            </c:numRef>
          </c:val>
          <c:extLst>
            <c:ext xmlns:c16="http://schemas.microsoft.com/office/drawing/2014/chart" uri="{C3380CC4-5D6E-409C-BE32-E72D297353CC}">
              <c16:uniqueId val="{00000001-E341-4529-9D0A-D8A2DAF67A53}"/>
            </c:ext>
          </c:extLst>
        </c:ser>
        <c:ser>
          <c:idx val="2"/>
          <c:order val="2"/>
          <c:tx>
            <c:strRef>
              <c:f>Sheet1!$A$4</c:f>
              <c:strCache>
                <c:ptCount val="1"/>
                <c:pt idx="0">
                  <c:v>Don't know</c:v>
                </c:pt>
              </c:strCache>
            </c:strRef>
          </c:tx>
          <c:spPr>
            <a:solidFill>
              <a:schemeClr val="bg1">
                <a:lumMod val="50000"/>
              </a:schemeClr>
            </a:solidFill>
          </c:spPr>
          <c:invertIfNegative val="0"/>
          <c:dLbls>
            <c:dLbl>
              <c:idx val="9"/>
              <c:delete val="1"/>
              <c:extLst>
                <c:ext xmlns:c15="http://schemas.microsoft.com/office/drawing/2012/chart" uri="{CE6537A1-D6FC-4f65-9D91-7224C49458BB}"/>
                <c:ext xmlns:c16="http://schemas.microsoft.com/office/drawing/2014/chart" uri="{C3380CC4-5D6E-409C-BE32-E72D297353CC}">
                  <c16:uniqueId val="{00000001-EDA1-48FB-839F-756760D7A89D}"/>
                </c:ext>
              </c:extLst>
            </c:dLbl>
            <c:spPr>
              <a:noFill/>
              <a:ln>
                <a:noFill/>
              </a:ln>
              <a:effectLst/>
            </c:spPr>
            <c:txPr>
              <a:bodyPr wrap="square" lIns="38100" tIns="19050" rIns="38100" bIns="19050" anchor="ctr" anchorCtr="0">
                <a:spAutoFit/>
              </a:bodyPr>
              <a:lstStyle/>
              <a:p>
                <a:pPr algn="ctr">
                  <a:defRPr lang="en-US" sz="1300"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Sheet1!$B$1:$N$1</c:f>
              <c:strCache>
                <c:ptCount val="13"/>
                <c:pt idx="0">
                  <c:v>1992</c:v>
                </c:pt>
                <c:pt idx="1">
                  <c:v>2000</c:v>
                </c:pt>
                <c:pt idx="2">
                  <c:v>2001</c:v>
                </c:pt>
                <c:pt idx="3">
                  <c:v>2002</c:v>
                </c:pt>
                <c:pt idx="4">
                  <c:v>2005</c:v>
                </c:pt>
                <c:pt idx="5">
                  <c:v>2006</c:v>
                </c:pt>
                <c:pt idx="6">
                  <c:v>2009</c:v>
                </c:pt>
                <c:pt idx="7">
                  <c:v>2010</c:v>
                </c:pt>
                <c:pt idx="8">
                  <c:v>2011</c:v>
                </c:pt>
                <c:pt idx="9">
                  <c:v> </c:v>
                </c:pt>
                <c:pt idx="10">
                  <c:v>2022</c:v>
                </c:pt>
                <c:pt idx="11">
                  <c:v>2024</c:v>
                </c:pt>
                <c:pt idx="12">
                  <c:v>2026</c:v>
                </c:pt>
              </c:strCache>
            </c:strRef>
          </c:cat>
          <c:val>
            <c:numRef>
              <c:f>Sheet1!$B$4:$N$4</c:f>
              <c:numCache>
                <c:formatCode>0</c:formatCode>
                <c:ptCount val="13"/>
                <c:pt idx="0">
                  <c:v>9.4</c:v>
                </c:pt>
                <c:pt idx="1">
                  <c:v>13</c:v>
                </c:pt>
                <c:pt idx="2">
                  <c:v>11.6</c:v>
                </c:pt>
                <c:pt idx="3">
                  <c:v>7.2000000000000011</c:v>
                </c:pt>
                <c:pt idx="4">
                  <c:v>3.8</c:v>
                </c:pt>
                <c:pt idx="5">
                  <c:v>3.7000000000000006</c:v>
                </c:pt>
                <c:pt idx="6">
                  <c:v>6.7300000000000013</c:v>
                </c:pt>
                <c:pt idx="7">
                  <c:v>3.5000000000000004</c:v>
                </c:pt>
                <c:pt idx="8">
                  <c:v>4.3478260869565215</c:v>
                </c:pt>
                <c:pt idx="9">
                  <c:v>0</c:v>
                </c:pt>
                <c:pt idx="10">
                  <c:v>6</c:v>
                </c:pt>
                <c:pt idx="11">
                  <c:v>16</c:v>
                </c:pt>
                <c:pt idx="12">
                  <c:v>17.397078353253654</c:v>
                </c:pt>
              </c:numCache>
            </c:numRef>
          </c:val>
          <c:extLst>
            <c:ext xmlns:c16="http://schemas.microsoft.com/office/drawing/2014/chart" uri="{C3380CC4-5D6E-409C-BE32-E72D297353CC}">
              <c16:uniqueId val="{00000002-E341-4529-9D0A-D8A2DAF67A53}"/>
            </c:ext>
          </c:extLst>
        </c:ser>
        <c:dLbls>
          <c:showLegendKey val="0"/>
          <c:showVal val="0"/>
          <c:showCatName val="0"/>
          <c:showSerName val="0"/>
          <c:showPercent val="0"/>
          <c:showBubbleSize val="0"/>
        </c:dLbls>
        <c:gapWidth val="53"/>
        <c:overlap val="100"/>
        <c:axId val="163613696"/>
        <c:axId val="163627776"/>
      </c:barChart>
      <c:catAx>
        <c:axId val="163613696"/>
        <c:scaling>
          <c:orientation val="minMax"/>
        </c:scaling>
        <c:delete val="0"/>
        <c:axPos val="b"/>
        <c:numFmt formatCode="General" sourceLinked="1"/>
        <c:majorTickMark val="out"/>
        <c:minorTickMark val="none"/>
        <c:tickLblPos val="nextTo"/>
        <c:txPr>
          <a:bodyPr/>
          <a:lstStyle/>
          <a:p>
            <a:pPr>
              <a:defRPr sz="1400">
                <a:latin typeface="Calibri" panose="020F0502020204030204" pitchFamily="34" charset="0"/>
                <a:cs typeface="Calibri" panose="020F0502020204030204" pitchFamily="34" charset="0"/>
              </a:defRPr>
            </a:pPr>
            <a:endParaRPr lang="en-US"/>
          </a:p>
        </c:txPr>
        <c:crossAx val="163627776"/>
        <c:crosses val="autoZero"/>
        <c:auto val="1"/>
        <c:lblAlgn val="ctr"/>
        <c:lblOffset val="100"/>
        <c:noMultiLvlLbl val="0"/>
      </c:catAx>
      <c:valAx>
        <c:axId val="163627776"/>
        <c:scaling>
          <c:orientation val="minMax"/>
          <c:max val="1.2"/>
          <c:min val="0"/>
        </c:scaling>
        <c:delete val="1"/>
        <c:axPos val="l"/>
        <c:numFmt formatCode="0%" sourceLinked="1"/>
        <c:majorTickMark val="out"/>
        <c:minorTickMark val="none"/>
        <c:tickLblPos val="nextTo"/>
        <c:crossAx val="163613696"/>
        <c:crosses val="autoZero"/>
        <c:crossBetween val="between"/>
      </c:valAx>
    </c:plotArea>
    <c:legend>
      <c:legendPos val="l"/>
      <c:layout>
        <c:manualLayout>
          <c:xMode val="edge"/>
          <c:yMode val="edge"/>
          <c:x val="6.615213271611021E-3"/>
          <c:y val="0.2322024050491073"/>
          <c:w val="7.5651648425201612E-2"/>
          <c:h val="0.6674225529313349"/>
        </c:manualLayout>
      </c:layout>
      <c:overlay val="0"/>
      <c:txPr>
        <a:bodyPr/>
        <a:lstStyle/>
        <a:p>
          <a:pPr>
            <a:defRPr sz="1200" b="0">
              <a:latin typeface="Calibri" panose="020F0502020204030204" pitchFamily="34" charset="0"/>
              <a:cs typeface="Calibri" panose="020F0502020204030204" pitchFamily="34" charset="0"/>
            </a:defRPr>
          </a:pPr>
          <a:endParaRPr lang="en-US"/>
        </a:p>
      </c:txPr>
    </c:legend>
    <c:plotVisOnly val="1"/>
    <c:dispBlanksAs val="gap"/>
    <c:showDLblsOverMax val="0"/>
  </c:chart>
  <c:txPr>
    <a:bodyPr/>
    <a:lstStyle/>
    <a:p>
      <a:pPr>
        <a:defRPr sz="1400" b="1"/>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3238779762362"/>
          <c:y val="6.2230189676581379E-2"/>
          <c:w val="0.80630623465579621"/>
          <c:h val="0.77500745834450768"/>
        </c:manualLayout>
      </c:layout>
      <c:barChart>
        <c:barDir val="col"/>
        <c:grouping val="percentStacked"/>
        <c:varyColors val="0"/>
        <c:ser>
          <c:idx val="0"/>
          <c:order val="0"/>
          <c:tx>
            <c:strRef>
              <c:f>Sheet1!$C$1</c:f>
              <c:strCache>
                <c:ptCount val="1"/>
                <c:pt idx="0">
                  <c:v>Yes</c:v>
                </c:pt>
              </c:strCache>
            </c:strRef>
          </c:tx>
          <c:spPr>
            <a:solidFill>
              <a:srgbClr val="0F517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Sheet1!$A$2:$B$11</c:f>
              <c:multiLvlStrCache>
                <c:ptCount val="6"/>
                <c:lvl>
                  <c:pt idx="0">
                    <c:v>2024</c:v>
                  </c:pt>
                  <c:pt idx="1">
                    <c:v>2026</c:v>
                  </c:pt>
                  <c:pt idx="2">
                    <c:v>2024</c:v>
                  </c:pt>
                  <c:pt idx="3">
                    <c:v>2026</c:v>
                  </c:pt>
                  <c:pt idx="4">
                    <c:v>2024</c:v>
                  </c:pt>
                  <c:pt idx="5">
                    <c:v>2026</c:v>
                  </c:pt>
                </c:lvl>
                <c:lvl>
                  <c:pt idx="0">
                    <c:v>Total sample</c:v>
                  </c:pt>
                  <c:pt idx="2">
                    <c:v>Total Jewish sector</c:v>
                  </c:pt>
                  <c:pt idx="4">
                    <c:v>Arab sector</c:v>
                  </c:pt>
                </c:lvl>
              </c:multiLvlStrCache>
            </c:multiLvlStrRef>
          </c:cat>
          <c:val>
            <c:numRef>
              <c:f>Sheet1!$C$2:$C$11</c:f>
              <c:numCache>
                <c:formatCode>#,##0</c:formatCode>
                <c:ptCount val="6"/>
                <c:pt idx="0">
                  <c:v>72.053800383732138</c:v>
                </c:pt>
                <c:pt idx="1">
                  <c:v>65.702891326021941</c:v>
                </c:pt>
                <c:pt idx="2">
                  <c:v>74.933420829573933</c:v>
                </c:pt>
                <c:pt idx="3">
                  <c:v>66.533864541832671</c:v>
                </c:pt>
                <c:pt idx="4">
                  <c:v>59.362549800796813</c:v>
                </c:pt>
                <c:pt idx="5">
                  <c:v>63.2</c:v>
                </c:pt>
              </c:numCache>
            </c:numRef>
          </c:val>
          <c:extLst>
            <c:ext xmlns:c16="http://schemas.microsoft.com/office/drawing/2014/chart" uri="{C3380CC4-5D6E-409C-BE32-E72D297353CC}">
              <c16:uniqueId val="{00000000-A79B-4650-8CC0-84A3CF881B1B}"/>
            </c:ext>
          </c:extLst>
        </c:ser>
        <c:ser>
          <c:idx val="1"/>
          <c:order val="1"/>
          <c:tx>
            <c:strRef>
              <c:f>Sheet1!$D$1</c:f>
              <c:strCache>
                <c:ptCount val="1"/>
                <c:pt idx="0">
                  <c:v>No</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Sheet1!$A$2:$B$11</c:f>
              <c:multiLvlStrCache>
                <c:ptCount val="6"/>
                <c:lvl>
                  <c:pt idx="0">
                    <c:v>2024</c:v>
                  </c:pt>
                  <c:pt idx="1">
                    <c:v>2026</c:v>
                  </c:pt>
                  <c:pt idx="2">
                    <c:v>2024</c:v>
                  </c:pt>
                  <c:pt idx="3">
                    <c:v>2026</c:v>
                  </c:pt>
                  <c:pt idx="4">
                    <c:v>2024</c:v>
                  </c:pt>
                  <c:pt idx="5">
                    <c:v>2026</c:v>
                  </c:pt>
                </c:lvl>
                <c:lvl>
                  <c:pt idx="0">
                    <c:v>Total sample</c:v>
                  </c:pt>
                  <c:pt idx="2">
                    <c:v>Total Jewish sector</c:v>
                  </c:pt>
                  <c:pt idx="4">
                    <c:v>Arab sector</c:v>
                  </c:pt>
                </c:lvl>
              </c:multiLvlStrCache>
            </c:multiLvlStrRef>
          </c:cat>
          <c:val>
            <c:numRef>
              <c:f>Sheet1!$D$2:$D$11</c:f>
              <c:numCache>
                <c:formatCode>#,##0</c:formatCode>
                <c:ptCount val="6"/>
                <c:pt idx="0">
                  <c:v>8.8468905119411598</c:v>
                </c:pt>
                <c:pt idx="1">
                  <c:v>14.556331006979061</c:v>
                </c:pt>
                <c:pt idx="2">
                  <c:v>8.5489295381840229</c:v>
                </c:pt>
                <c:pt idx="3">
                  <c:v>13.545816733067728</c:v>
                </c:pt>
                <c:pt idx="4">
                  <c:v>10.358565737051793</c:v>
                </c:pt>
                <c:pt idx="5">
                  <c:v>17.599999999999998</c:v>
                </c:pt>
              </c:numCache>
            </c:numRef>
          </c:val>
          <c:extLst>
            <c:ext xmlns:c16="http://schemas.microsoft.com/office/drawing/2014/chart" uri="{C3380CC4-5D6E-409C-BE32-E72D297353CC}">
              <c16:uniqueId val="{00000001-A79B-4650-8CC0-84A3CF881B1B}"/>
            </c:ext>
          </c:extLst>
        </c:ser>
        <c:ser>
          <c:idx val="2"/>
          <c:order val="2"/>
          <c:tx>
            <c:strRef>
              <c:f>Sheet1!$E$1</c:f>
              <c:strCache>
                <c:ptCount val="1"/>
                <c:pt idx="0">
                  <c:v>Don't know</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Sheet1!$A$2:$B$11</c:f>
              <c:multiLvlStrCache>
                <c:ptCount val="6"/>
                <c:lvl>
                  <c:pt idx="0">
                    <c:v>2024</c:v>
                  </c:pt>
                  <c:pt idx="1">
                    <c:v>2026</c:v>
                  </c:pt>
                  <c:pt idx="2">
                    <c:v>2024</c:v>
                  </c:pt>
                  <c:pt idx="3">
                    <c:v>2026</c:v>
                  </c:pt>
                  <c:pt idx="4">
                    <c:v>2024</c:v>
                  </c:pt>
                  <c:pt idx="5">
                    <c:v>2026</c:v>
                  </c:pt>
                </c:lvl>
                <c:lvl>
                  <c:pt idx="0">
                    <c:v>Total sample</c:v>
                  </c:pt>
                  <c:pt idx="2">
                    <c:v>Total Jewish sector</c:v>
                  </c:pt>
                  <c:pt idx="4">
                    <c:v>Arab sector</c:v>
                  </c:pt>
                </c:lvl>
              </c:multiLvlStrCache>
            </c:multiLvlStrRef>
          </c:cat>
          <c:val>
            <c:numRef>
              <c:f>Sheet1!$E$2:$E$11</c:f>
              <c:numCache>
                <c:formatCode>#,##0</c:formatCode>
                <c:ptCount val="6"/>
                <c:pt idx="0">
                  <c:v>17.458203279082866</c:v>
                </c:pt>
                <c:pt idx="1">
                  <c:v>17.547357926221334</c:v>
                </c:pt>
                <c:pt idx="2">
                  <c:v>15.705465780767341</c:v>
                </c:pt>
                <c:pt idx="3">
                  <c:v>17.397078353253654</c:v>
                </c:pt>
                <c:pt idx="4">
                  <c:v>25.099601593625497</c:v>
                </c:pt>
                <c:pt idx="5">
                  <c:v>18</c:v>
                </c:pt>
              </c:numCache>
            </c:numRef>
          </c:val>
          <c:extLst>
            <c:ext xmlns:c16="http://schemas.microsoft.com/office/drawing/2014/chart" uri="{C3380CC4-5D6E-409C-BE32-E72D297353CC}">
              <c16:uniqueId val="{00000002-A79B-4650-8CC0-84A3CF881B1B}"/>
            </c:ext>
          </c:extLst>
        </c:ser>
        <c:ser>
          <c:idx val="3"/>
          <c:order val="3"/>
          <c:tx>
            <c:strRef>
              <c:f>Sheet1!$F$1</c:f>
              <c:strCache>
                <c:ptCount val="1"/>
                <c:pt idx="0">
                  <c:v>Prefer not to answer</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Sheet1!$A$2:$B$11</c:f>
              <c:multiLvlStrCache>
                <c:ptCount val="6"/>
                <c:lvl>
                  <c:pt idx="0">
                    <c:v>2024</c:v>
                  </c:pt>
                  <c:pt idx="1">
                    <c:v>2026</c:v>
                  </c:pt>
                  <c:pt idx="2">
                    <c:v>2024</c:v>
                  </c:pt>
                  <c:pt idx="3">
                    <c:v>2026</c:v>
                  </c:pt>
                  <c:pt idx="4">
                    <c:v>2024</c:v>
                  </c:pt>
                  <c:pt idx="5">
                    <c:v>2026</c:v>
                  </c:pt>
                </c:lvl>
                <c:lvl>
                  <c:pt idx="0">
                    <c:v>Total sample</c:v>
                  </c:pt>
                  <c:pt idx="2">
                    <c:v>Total Jewish sector</c:v>
                  </c:pt>
                  <c:pt idx="4">
                    <c:v>Arab sector</c:v>
                  </c:pt>
                </c:lvl>
              </c:multiLvlStrCache>
            </c:multiLvlStrRef>
          </c:cat>
          <c:val>
            <c:numRef>
              <c:f>Sheet1!$F$2:$F$11</c:f>
              <c:numCache>
                <c:formatCode>#,##0</c:formatCode>
                <c:ptCount val="6"/>
                <c:pt idx="0">
                  <c:v>1.6411058252430748</c:v>
                </c:pt>
                <c:pt idx="1">
                  <c:v>2.1934197407776668</c:v>
                </c:pt>
                <c:pt idx="2">
                  <c:v>0.81218385147513394</c:v>
                </c:pt>
                <c:pt idx="3">
                  <c:v>2.5232403718459495</c:v>
                </c:pt>
                <c:pt idx="4">
                  <c:v>5.1792828685258963</c:v>
                </c:pt>
                <c:pt idx="5">
                  <c:v>1.2</c:v>
                </c:pt>
              </c:numCache>
            </c:numRef>
          </c:val>
          <c:extLst>
            <c:ext xmlns:c16="http://schemas.microsoft.com/office/drawing/2014/chart" uri="{C3380CC4-5D6E-409C-BE32-E72D297353CC}">
              <c16:uniqueId val="{00000003-A79B-4650-8CC0-84A3CF881B1B}"/>
            </c:ext>
          </c:extLst>
        </c:ser>
        <c:dLbls>
          <c:dLblPos val="ctr"/>
          <c:showLegendKey val="0"/>
          <c:showVal val="1"/>
          <c:showCatName val="0"/>
          <c:showSerName val="0"/>
          <c:showPercent val="0"/>
          <c:showBubbleSize val="0"/>
        </c:dLbls>
        <c:gapWidth val="90"/>
        <c:overlap val="100"/>
        <c:axId val="1378467615"/>
        <c:axId val="1440924111"/>
      </c:barChart>
      <c:catAx>
        <c:axId val="1378467615"/>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200" b="1" i="0" u="none" strike="noStrike" kern="1200" cap="none" spc="0" normalizeH="0" baseline="0">
                <a:solidFill>
                  <a:schemeClr val="tx1"/>
                </a:solidFill>
                <a:latin typeface="Calibri" panose="020F0502020204030204" pitchFamily="34" charset="0"/>
                <a:ea typeface="+mn-ea"/>
                <a:cs typeface="Calibri" panose="020F0502020204030204" pitchFamily="34" charset="0"/>
              </a:defRPr>
            </a:pPr>
            <a:endParaRPr lang="en-US"/>
          </a:p>
        </c:txPr>
        <c:crossAx val="1440924111"/>
        <c:crosses val="autoZero"/>
        <c:auto val="1"/>
        <c:lblAlgn val="ctr"/>
        <c:lblOffset val="100"/>
        <c:noMultiLvlLbl val="0"/>
      </c:catAx>
      <c:valAx>
        <c:axId val="1440924111"/>
        <c:scaling>
          <c:orientation val="minMax"/>
        </c:scaling>
        <c:delete val="1"/>
        <c:axPos val="l"/>
        <c:numFmt formatCode="0%" sourceLinked="1"/>
        <c:majorTickMark val="none"/>
        <c:minorTickMark val="none"/>
        <c:tickLblPos val="nextTo"/>
        <c:crossAx val="1378467615"/>
        <c:crosses val="autoZero"/>
        <c:crossBetween val="between"/>
      </c:valAx>
      <c:spPr>
        <a:noFill/>
        <a:ln>
          <a:noFill/>
        </a:ln>
        <a:effectLst/>
      </c:spPr>
    </c:plotArea>
    <c:legend>
      <c:legendPos val="l"/>
      <c:layout>
        <c:manualLayout>
          <c:xMode val="edge"/>
          <c:yMode val="edge"/>
          <c:x val="6.5122722574210631E-3"/>
          <c:y val="0.28892963379577552"/>
          <c:w val="0.11667594193185757"/>
          <c:h val="0.4538452693413324"/>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3238779762362"/>
          <c:y val="6.2230189676581379E-2"/>
          <c:w val="0.80630623465579621"/>
          <c:h val="0.77500745834450768"/>
        </c:manualLayout>
      </c:layout>
      <c:barChart>
        <c:barDir val="col"/>
        <c:grouping val="percentStacked"/>
        <c:varyColors val="0"/>
        <c:ser>
          <c:idx val="0"/>
          <c:order val="0"/>
          <c:tx>
            <c:strRef>
              <c:f>Sheet1!$C$1</c:f>
              <c:strCache>
                <c:ptCount val="1"/>
                <c:pt idx="0">
                  <c:v>Yes</c:v>
                </c:pt>
              </c:strCache>
            </c:strRef>
          </c:tx>
          <c:spPr>
            <a:solidFill>
              <a:srgbClr val="0F5178"/>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Sheet1!$A$2:$B$16</c:f>
              <c:multiLvlStrCache>
                <c:ptCount val="9"/>
                <c:lvl>
                  <c:pt idx="0">
                    <c:v>18-29</c:v>
                  </c:pt>
                  <c:pt idx="1">
                    <c:v>30-49</c:v>
                  </c:pt>
                  <c:pt idx="2">
                    <c:v>50+</c:v>
                  </c:pt>
                  <c:pt idx="3">
                    <c:v>18-29</c:v>
                  </c:pt>
                  <c:pt idx="4">
                    <c:v>30-49</c:v>
                  </c:pt>
                  <c:pt idx="5">
                    <c:v>50+</c:v>
                  </c:pt>
                  <c:pt idx="6">
                    <c:v>18-29</c:v>
                  </c:pt>
                  <c:pt idx="7">
                    <c:v>30-49</c:v>
                  </c:pt>
                  <c:pt idx="8">
                    <c:v>50+</c:v>
                  </c:pt>
                </c:lvl>
                <c:lvl>
                  <c:pt idx="0">
                    <c:v>Total sample</c:v>
                  </c:pt>
                  <c:pt idx="3">
                    <c:v>Total Jewish sector</c:v>
                  </c:pt>
                  <c:pt idx="6">
                    <c:v>Arab sector</c:v>
                  </c:pt>
                </c:lvl>
              </c:multiLvlStrCache>
            </c:multiLvlStrRef>
          </c:cat>
          <c:val>
            <c:numRef>
              <c:f>Sheet1!$C$2:$C$16</c:f>
              <c:numCache>
                <c:formatCode>#,##0</c:formatCode>
                <c:ptCount val="9"/>
                <c:pt idx="0">
                  <c:v>54.961832061068705</c:v>
                </c:pt>
                <c:pt idx="1">
                  <c:v>66.139954853273139</c:v>
                </c:pt>
                <c:pt idx="2">
                  <c:v>74.496644295302019</c:v>
                </c:pt>
                <c:pt idx="3">
                  <c:v>57.142857142857139</c:v>
                </c:pt>
                <c:pt idx="4">
                  <c:v>65.822784810126578</c:v>
                </c:pt>
                <c:pt idx="5">
                  <c:v>74.596774193548384</c:v>
                </c:pt>
                <c:pt idx="6">
                  <c:v>49.315068493150683</c:v>
                </c:pt>
                <c:pt idx="7">
                  <c:v>66.929133858267718</c:v>
                </c:pt>
                <c:pt idx="8">
                  <c:v>74</c:v>
                </c:pt>
              </c:numCache>
            </c:numRef>
          </c:val>
          <c:extLst>
            <c:ext xmlns:c16="http://schemas.microsoft.com/office/drawing/2014/chart" uri="{C3380CC4-5D6E-409C-BE32-E72D297353CC}">
              <c16:uniqueId val="{00000000-5791-4751-89D5-0DB39453ED20}"/>
            </c:ext>
          </c:extLst>
        </c:ser>
        <c:ser>
          <c:idx val="1"/>
          <c:order val="1"/>
          <c:tx>
            <c:strRef>
              <c:f>Sheet1!$D$1</c:f>
              <c:strCache>
                <c:ptCount val="1"/>
                <c:pt idx="0">
                  <c:v>No</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Sheet1!$A$2:$B$16</c:f>
              <c:multiLvlStrCache>
                <c:ptCount val="9"/>
                <c:lvl>
                  <c:pt idx="0">
                    <c:v>18-29</c:v>
                  </c:pt>
                  <c:pt idx="1">
                    <c:v>30-49</c:v>
                  </c:pt>
                  <c:pt idx="2">
                    <c:v>50+</c:v>
                  </c:pt>
                  <c:pt idx="3">
                    <c:v>18-29</c:v>
                  </c:pt>
                  <c:pt idx="4">
                    <c:v>30-49</c:v>
                  </c:pt>
                  <c:pt idx="5">
                    <c:v>50+</c:v>
                  </c:pt>
                  <c:pt idx="6">
                    <c:v>18-29</c:v>
                  </c:pt>
                  <c:pt idx="7">
                    <c:v>30-49</c:v>
                  </c:pt>
                  <c:pt idx="8">
                    <c:v>50+</c:v>
                  </c:pt>
                </c:lvl>
                <c:lvl>
                  <c:pt idx="0">
                    <c:v>Total sample</c:v>
                  </c:pt>
                  <c:pt idx="3">
                    <c:v>Total Jewish sector</c:v>
                  </c:pt>
                  <c:pt idx="6">
                    <c:v>Arab sector</c:v>
                  </c:pt>
                </c:lvl>
              </c:multiLvlStrCache>
            </c:multiLvlStrRef>
          </c:cat>
          <c:val>
            <c:numRef>
              <c:f>Sheet1!$D$2:$D$16</c:f>
              <c:numCache>
                <c:formatCode>#,##0</c:formatCode>
                <c:ptCount val="9"/>
                <c:pt idx="0">
                  <c:v>22.519083969465647</c:v>
                </c:pt>
                <c:pt idx="1">
                  <c:v>11.512415349887133</c:v>
                </c:pt>
                <c:pt idx="2">
                  <c:v>12.080536912751679</c:v>
                </c:pt>
                <c:pt idx="3">
                  <c:v>17.989417989417987</c:v>
                </c:pt>
                <c:pt idx="4">
                  <c:v>12.341772151898734</c:v>
                </c:pt>
                <c:pt idx="5">
                  <c:v>11.693548387096774</c:v>
                </c:pt>
                <c:pt idx="6">
                  <c:v>34.246575342465754</c:v>
                </c:pt>
                <c:pt idx="7">
                  <c:v>9.4488188976377945</c:v>
                </c:pt>
                <c:pt idx="8">
                  <c:v>14.000000000000002</c:v>
                </c:pt>
              </c:numCache>
            </c:numRef>
          </c:val>
          <c:extLst>
            <c:ext xmlns:c16="http://schemas.microsoft.com/office/drawing/2014/chart" uri="{C3380CC4-5D6E-409C-BE32-E72D297353CC}">
              <c16:uniqueId val="{00000001-5791-4751-89D5-0DB39453ED20}"/>
            </c:ext>
          </c:extLst>
        </c:ser>
        <c:ser>
          <c:idx val="2"/>
          <c:order val="2"/>
          <c:tx>
            <c:strRef>
              <c:f>Sheet1!$E$1</c:f>
              <c:strCache>
                <c:ptCount val="1"/>
                <c:pt idx="0">
                  <c:v>Don't know</c:v>
                </c:pt>
              </c:strCache>
            </c:strRef>
          </c:tx>
          <c:spPr>
            <a:solidFill>
              <a:schemeClr val="bg1">
                <a:lumMod val="65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Sheet1!$A$2:$B$16</c:f>
              <c:multiLvlStrCache>
                <c:ptCount val="9"/>
                <c:lvl>
                  <c:pt idx="0">
                    <c:v>18-29</c:v>
                  </c:pt>
                  <c:pt idx="1">
                    <c:v>30-49</c:v>
                  </c:pt>
                  <c:pt idx="2">
                    <c:v>50+</c:v>
                  </c:pt>
                  <c:pt idx="3">
                    <c:v>18-29</c:v>
                  </c:pt>
                  <c:pt idx="4">
                    <c:v>30-49</c:v>
                  </c:pt>
                  <c:pt idx="5">
                    <c:v>50+</c:v>
                  </c:pt>
                  <c:pt idx="6">
                    <c:v>18-29</c:v>
                  </c:pt>
                  <c:pt idx="7">
                    <c:v>30-49</c:v>
                  </c:pt>
                  <c:pt idx="8">
                    <c:v>50+</c:v>
                  </c:pt>
                </c:lvl>
                <c:lvl>
                  <c:pt idx="0">
                    <c:v>Total sample</c:v>
                  </c:pt>
                  <c:pt idx="3">
                    <c:v>Total Jewish sector</c:v>
                  </c:pt>
                  <c:pt idx="6">
                    <c:v>Arab sector</c:v>
                  </c:pt>
                </c:lvl>
              </c:multiLvlStrCache>
            </c:multiLvlStrRef>
          </c:cat>
          <c:val>
            <c:numRef>
              <c:f>Sheet1!$E$2:$E$16</c:f>
              <c:numCache>
                <c:formatCode>#,##0</c:formatCode>
                <c:ptCount val="9"/>
                <c:pt idx="0">
                  <c:v>19.847328244274809</c:v>
                </c:pt>
                <c:pt idx="1">
                  <c:v>19.864559819413092</c:v>
                </c:pt>
                <c:pt idx="2">
                  <c:v>12.080536912751679</c:v>
                </c:pt>
                <c:pt idx="3">
                  <c:v>21.693121693121693</c:v>
                </c:pt>
                <c:pt idx="4">
                  <c:v>18.670886075949365</c:v>
                </c:pt>
                <c:pt idx="5">
                  <c:v>12.5</c:v>
                </c:pt>
                <c:pt idx="6">
                  <c:v>15.068493150684931</c:v>
                </c:pt>
                <c:pt idx="7">
                  <c:v>22.834645669291341</c:v>
                </c:pt>
                <c:pt idx="8">
                  <c:v>10</c:v>
                </c:pt>
              </c:numCache>
            </c:numRef>
          </c:val>
          <c:extLst>
            <c:ext xmlns:c16="http://schemas.microsoft.com/office/drawing/2014/chart" uri="{C3380CC4-5D6E-409C-BE32-E72D297353CC}">
              <c16:uniqueId val="{00000002-5791-4751-89D5-0DB39453ED20}"/>
            </c:ext>
          </c:extLst>
        </c:ser>
        <c:ser>
          <c:idx val="3"/>
          <c:order val="3"/>
          <c:tx>
            <c:strRef>
              <c:f>Sheet1!$F$1</c:f>
              <c:strCache>
                <c:ptCount val="1"/>
                <c:pt idx="0">
                  <c:v>Prefer not to answer</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97" b="1" i="0" u="none" strike="noStrike" kern="1200" baseline="0">
                    <a:solidFill>
                      <a:schemeClr val="bg1">
                        <a:lumMod val="50000"/>
                      </a:schemeClr>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multiLvlStrRef>
              <c:f>Sheet1!$A$2:$B$16</c:f>
              <c:multiLvlStrCache>
                <c:ptCount val="9"/>
                <c:lvl>
                  <c:pt idx="0">
                    <c:v>18-29</c:v>
                  </c:pt>
                  <c:pt idx="1">
                    <c:v>30-49</c:v>
                  </c:pt>
                  <c:pt idx="2">
                    <c:v>50+</c:v>
                  </c:pt>
                  <c:pt idx="3">
                    <c:v>18-29</c:v>
                  </c:pt>
                  <c:pt idx="4">
                    <c:v>30-49</c:v>
                  </c:pt>
                  <c:pt idx="5">
                    <c:v>50+</c:v>
                  </c:pt>
                  <c:pt idx="6">
                    <c:v>18-29</c:v>
                  </c:pt>
                  <c:pt idx="7">
                    <c:v>30-49</c:v>
                  </c:pt>
                  <c:pt idx="8">
                    <c:v>50+</c:v>
                  </c:pt>
                </c:lvl>
                <c:lvl>
                  <c:pt idx="0">
                    <c:v>Total sample</c:v>
                  </c:pt>
                  <c:pt idx="3">
                    <c:v>Total Jewish sector</c:v>
                  </c:pt>
                  <c:pt idx="6">
                    <c:v>Arab sector</c:v>
                  </c:pt>
                </c:lvl>
              </c:multiLvlStrCache>
            </c:multiLvlStrRef>
          </c:cat>
          <c:val>
            <c:numRef>
              <c:f>Sheet1!$F$2:$F$16</c:f>
              <c:numCache>
                <c:formatCode>#,##0</c:formatCode>
                <c:ptCount val="9"/>
                <c:pt idx="0">
                  <c:v>2.6717557251908395</c:v>
                </c:pt>
                <c:pt idx="1">
                  <c:v>2.4830699774266365</c:v>
                </c:pt>
                <c:pt idx="2">
                  <c:v>1.3422818791946309</c:v>
                </c:pt>
                <c:pt idx="3">
                  <c:v>3.1746031746031744</c:v>
                </c:pt>
                <c:pt idx="4">
                  <c:v>3.1645569620253164</c:v>
                </c:pt>
                <c:pt idx="5">
                  <c:v>1.2096774193548387</c:v>
                </c:pt>
                <c:pt idx="6">
                  <c:v>1.3698630136986301</c:v>
                </c:pt>
                <c:pt idx="7">
                  <c:v>0.78740157480314954</c:v>
                </c:pt>
                <c:pt idx="8">
                  <c:v>2</c:v>
                </c:pt>
              </c:numCache>
            </c:numRef>
          </c:val>
          <c:extLst>
            <c:ext xmlns:c16="http://schemas.microsoft.com/office/drawing/2014/chart" uri="{C3380CC4-5D6E-409C-BE32-E72D297353CC}">
              <c16:uniqueId val="{00000003-5791-4751-89D5-0DB39453ED20}"/>
            </c:ext>
          </c:extLst>
        </c:ser>
        <c:dLbls>
          <c:dLblPos val="ctr"/>
          <c:showLegendKey val="0"/>
          <c:showVal val="1"/>
          <c:showCatName val="0"/>
          <c:showSerName val="0"/>
          <c:showPercent val="0"/>
          <c:showBubbleSize val="0"/>
        </c:dLbls>
        <c:gapWidth val="90"/>
        <c:overlap val="100"/>
        <c:axId val="1378467615"/>
        <c:axId val="1440924111"/>
      </c:barChart>
      <c:catAx>
        <c:axId val="1378467615"/>
        <c:scaling>
          <c:orientation val="minMax"/>
        </c:scaling>
        <c:delete val="0"/>
        <c:axPos val="b"/>
        <c:numFmt formatCode="General" sourceLinked="1"/>
        <c:majorTickMark val="none"/>
        <c:minorTickMark val="none"/>
        <c:tickLblPos val="nextTo"/>
        <c:spPr>
          <a:noFill/>
          <a:ln w="9525" cap="flat" cmpd="sng" algn="ctr">
            <a:solidFill>
              <a:schemeClr val="bg1">
                <a:lumMod val="65000"/>
              </a:schemeClr>
            </a:solidFill>
            <a:round/>
          </a:ln>
          <a:effectLst/>
        </c:spPr>
        <c:txPr>
          <a:bodyPr rot="-60000000" spcFirstLastPara="1" vertOverflow="ellipsis" vert="horz" wrap="square" anchor="ctr" anchorCtr="1"/>
          <a:lstStyle/>
          <a:p>
            <a:pPr>
              <a:defRPr sz="1200" b="1" i="0" u="none" strike="noStrike" kern="1200" cap="none" spc="0" normalizeH="0" baseline="0">
                <a:solidFill>
                  <a:schemeClr val="tx1"/>
                </a:solidFill>
                <a:latin typeface="Calibri" panose="020F0502020204030204" pitchFamily="34" charset="0"/>
                <a:ea typeface="+mn-ea"/>
                <a:cs typeface="Calibri" panose="020F0502020204030204" pitchFamily="34" charset="0"/>
              </a:defRPr>
            </a:pPr>
            <a:endParaRPr lang="en-US"/>
          </a:p>
        </c:txPr>
        <c:crossAx val="1440924111"/>
        <c:crosses val="autoZero"/>
        <c:auto val="1"/>
        <c:lblAlgn val="ctr"/>
        <c:lblOffset val="100"/>
        <c:noMultiLvlLbl val="0"/>
      </c:catAx>
      <c:valAx>
        <c:axId val="1440924111"/>
        <c:scaling>
          <c:orientation val="minMax"/>
        </c:scaling>
        <c:delete val="1"/>
        <c:axPos val="l"/>
        <c:numFmt formatCode="0%" sourceLinked="1"/>
        <c:majorTickMark val="none"/>
        <c:minorTickMark val="none"/>
        <c:tickLblPos val="nextTo"/>
        <c:crossAx val="1378467615"/>
        <c:crosses val="autoZero"/>
        <c:crossBetween val="between"/>
      </c:valAx>
      <c:spPr>
        <a:noFill/>
        <a:ln>
          <a:noFill/>
        </a:ln>
        <a:effectLst/>
      </c:spPr>
    </c:plotArea>
    <c:legend>
      <c:legendPos val="l"/>
      <c:layout>
        <c:manualLayout>
          <c:xMode val="edge"/>
          <c:yMode val="edge"/>
          <c:x val="6.5122722574210631E-3"/>
          <c:y val="5.7183558915329363E-2"/>
          <c:w val="0.20822390818013811"/>
          <c:h val="0.79719721856632986"/>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withinLinear" id="19">
  <a:schemeClr val="accent6"/>
</cs:colorStyle>
</file>

<file path=ppt/charts/colors3.xml><?xml version="1.0" encoding="utf-8"?>
<cs:colorStyle xmlns:cs="http://schemas.microsoft.com/office/drawing/2012/chartStyle" xmlns:a="http://schemas.openxmlformats.org/drawingml/2006/main" meth="withinLinear" id="19">
  <a:schemeClr val="accent6"/>
</cs:colorStyle>
</file>

<file path=ppt/charts/colors4.xml><?xml version="1.0" encoding="utf-8"?>
<cs:colorStyle xmlns:cs="http://schemas.microsoft.com/office/drawing/2012/chartStyle" xmlns:a="http://schemas.openxmlformats.org/drawingml/2006/main" meth="withinLinear" id="19">
  <a:schemeClr val="accent6"/>
</cs:colorStyle>
</file>

<file path=ppt/charts/colors5.xml><?xml version="1.0" encoding="utf-8"?>
<cs:colorStyle xmlns:cs="http://schemas.microsoft.com/office/drawing/2012/chartStyle" xmlns:a="http://schemas.openxmlformats.org/drawingml/2006/main" meth="withinLinear" id="19">
  <a:schemeClr val="accent6"/>
</cs:colorStyle>
</file>

<file path=ppt/charts/colors6.xml><?xml version="1.0" encoding="utf-8"?>
<cs:colorStyle xmlns:cs="http://schemas.microsoft.com/office/drawing/2012/chartStyle" xmlns:a="http://schemas.openxmlformats.org/drawingml/2006/main" meth="withinLinear" id="19">
  <a:schemeClr val="accent6"/>
</cs:colorStyle>
</file>

<file path=ppt/charts/colors7.xml><?xml version="1.0" encoding="utf-8"?>
<cs:colorStyle xmlns:cs="http://schemas.microsoft.com/office/drawing/2012/chartStyle" xmlns:a="http://schemas.openxmlformats.org/drawingml/2006/main" meth="withinLinear" id="19">
  <a:schemeClr val="accent6"/>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withinLinear" id="19">
  <a:schemeClr val="accent6"/>
</cs:colorStyle>
</file>

<file path=ppt/charts/colors13.xml><?xml version="1.0" encoding="utf-8"?>
<cs:colorStyle xmlns:cs="http://schemas.microsoft.com/office/drawing/2012/chartStyle" xmlns:a="http://schemas.openxmlformats.org/drawingml/2006/main" meth="withinLinear" id="19">
  <a:schemeClr val="accent6"/>
</cs:colorStyle>
</file>

<file path=ppt/charts/colors14.xml><?xml version="1.0" encoding="utf-8"?>
<cs:colorStyle xmlns:cs="http://schemas.microsoft.com/office/drawing/2012/chartStyle" xmlns:a="http://schemas.openxmlformats.org/drawingml/2006/main" meth="withinLinear" id="19">
  <a:schemeClr val="accent6"/>
</cs:colorStyle>
</file>

<file path=ppt/charts/colors15.xml><?xml version="1.0" encoding="utf-8"?>
<cs:colorStyle xmlns:cs="http://schemas.microsoft.com/office/drawing/2012/chartStyle" xmlns:a="http://schemas.openxmlformats.org/drawingml/2006/main" meth="withinLinear" id="19">
  <a:schemeClr val="accent6"/>
</cs:colorStyle>
</file>

<file path=ppt/charts/colors16.xml><?xml version="1.0" encoding="utf-8"?>
<cs:colorStyle xmlns:cs="http://schemas.microsoft.com/office/drawing/2012/chartStyle" xmlns:a="http://schemas.openxmlformats.org/drawingml/2006/main" meth="withinLinear" id="19">
  <a:schemeClr val="accent6"/>
</cs:colorStyle>
</file>

<file path=ppt/charts/colors17.xml><?xml version="1.0" encoding="utf-8"?>
<cs:colorStyle xmlns:cs="http://schemas.microsoft.com/office/drawing/2012/chartStyle" xmlns:a="http://schemas.openxmlformats.org/drawingml/2006/main" meth="withinLinear" id="19">
  <a:schemeClr val="accent6"/>
</cs:colorStyle>
</file>

<file path=ppt/charts/colors18.xml><?xml version="1.0" encoding="utf-8"?>
<cs:colorStyle xmlns:cs="http://schemas.microsoft.com/office/drawing/2012/chartStyle" xmlns:a="http://schemas.openxmlformats.org/drawingml/2006/main" meth="withinLinear" id="19">
  <a:schemeClr val="accent6"/>
</cs:colorStyle>
</file>

<file path=ppt/charts/colors19.xml><?xml version="1.0" encoding="utf-8"?>
<cs:colorStyle xmlns:cs="http://schemas.microsoft.com/office/drawing/2012/chartStyle" xmlns:a="http://schemas.openxmlformats.org/drawingml/2006/main" meth="withinLinear" id="19">
  <a:schemeClr val="accent6"/>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0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30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30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30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0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1.xml><?xml version="1.0" encoding="utf-8"?>
<cs:chartStyle xmlns:cs="http://schemas.microsoft.com/office/drawing/2012/chartStyle" xmlns:a="http://schemas.openxmlformats.org/drawingml/2006/main" id="306">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894BCE-A8F0-4DFF-9707-AE320C3036B1}"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CC023A-B0E3-4367-867B-3CD1383BE2BF}" type="slidenum">
              <a:rPr lang="en-US" smtClean="0"/>
              <a:t>‹#›</a:t>
            </a:fld>
            <a:endParaRPr lang="en-US"/>
          </a:p>
        </p:txBody>
      </p:sp>
    </p:spTree>
    <p:extLst>
      <p:ext uri="{BB962C8B-B14F-4D97-AF65-F5344CB8AC3E}">
        <p14:creationId xmlns:p14="http://schemas.microsoft.com/office/powerpoint/2010/main" val="2497791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900C33-90AE-4963-9AD8-3B07939F57E9}" type="slidenum">
              <a:rPr lang="en-GB" smtClean="0"/>
              <a:t>1</a:t>
            </a:fld>
            <a:endParaRPr lang="en-GB" dirty="0"/>
          </a:p>
        </p:txBody>
      </p:sp>
    </p:spTree>
    <p:extLst>
      <p:ext uri="{BB962C8B-B14F-4D97-AF65-F5344CB8AC3E}">
        <p14:creationId xmlns:p14="http://schemas.microsoft.com/office/powerpoint/2010/main" val="1541383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highlight>
                <a:srgbClr val="FFFF00"/>
              </a:highlight>
            </a:endParaRPr>
          </a:p>
        </p:txBody>
      </p:sp>
      <p:sp>
        <p:nvSpPr>
          <p:cNvPr id="4" name="Slide Number Placeholder 3"/>
          <p:cNvSpPr>
            <a:spLocks noGrp="1"/>
          </p:cNvSpPr>
          <p:nvPr>
            <p:ph type="sldNum" sz="quarter" idx="5"/>
          </p:nvPr>
        </p:nvSpPr>
        <p:spPr/>
        <p:txBody>
          <a:bodyPr/>
          <a:lstStyle/>
          <a:p>
            <a:fld id="{65900C33-90AE-4963-9AD8-3B07939F57E9}" type="slidenum">
              <a:rPr lang="en-GB" smtClean="0"/>
              <a:t>2</a:t>
            </a:fld>
            <a:endParaRPr lang="en-GB" dirty="0"/>
          </a:p>
        </p:txBody>
      </p:sp>
    </p:spTree>
    <p:extLst>
      <p:ext uri="{BB962C8B-B14F-4D97-AF65-F5344CB8AC3E}">
        <p14:creationId xmlns:p14="http://schemas.microsoft.com/office/powerpoint/2010/main" val="3804053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65900C33-90AE-4963-9AD8-3B07939F57E9}" type="slidenum">
              <a:rPr lang="en-GB" smtClean="0"/>
              <a:t>4</a:t>
            </a:fld>
            <a:endParaRPr lang="en-GB" dirty="0"/>
          </a:p>
        </p:txBody>
      </p:sp>
    </p:spTree>
    <p:extLst>
      <p:ext uri="{BB962C8B-B14F-4D97-AF65-F5344CB8AC3E}">
        <p14:creationId xmlns:p14="http://schemas.microsoft.com/office/powerpoint/2010/main" val="107264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strike="noStrike" dirty="0"/>
          </a:p>
        </p:txBody>
      </p:sp>
      <p:sp>
        <p:nvSpPr>
          <p:cNvPr id="4" name="Slide Number Placeholder 3"/>
          <p:cNvSpPr>
            <a:spLocks noGrp="1"/>
          </p:cNvSpPr>
          <p:nvPr>
            <p:ph type="sldNum" sz="quarter" idx="5"/>
          </p:nvPr>
        </p:nvSpPr>
        <p:spPr/>
        <p:txBody>
          <a:bodyPr/>
          <a:lstStyle/>
          <a:p>
            <a:fld id="{65900C33-90AE-4963-9AD8-3B07939F57E9}" type="slidenum">
              <a:rPr lang="en-GB" smtClean="0"/>
              <a:t>8</a:t>
            </a:fld>
            <a:endParaRPr lang="en-GB" dirty="0"/>
          </a:p>
        </p:txBody>
      </p:sp>
    </p:spTree>
    <p:extLst>
      <p:ext uri="{BB962C8B-B14F-4D97-AF65-F5344CB8AC3E}">
        <p14:creationId xmlns:p14="http://schemas.microsoft.com/office/powerpoint/2010/main" val="41990145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95AA0-5847-9D67-0B07-5882FA3FB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BAE8AF-DFF7-CB11-524F-927AFEC1E5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253686-5AEE-7D2D-F601-86869E0FE43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EC9AA6-A8A5-855F-6848-817E652671EE}"/>
              </a:ext>
            </a:extLst>
          </p:cNvPr>
          <p:cNvSpPr>
            <a:spLocks noGrp="1"/>
          </p:cNvSpPr>
          <p:nvPr>
            <p:ph type="sldNum" sz="quarter" idx="5"/>
          </p:nvPr>
        </p:nvSpPr>
        <p:spPr/>
        <p:txBody>
          <a:bodyPr/>
          <a:lstStyle/>
          <a:p>
            <a:fld id="{65900C33-90AE-4963-9AD8-3B07939F57E9}" type="slidenum">
              <a:rPr lang="en-GB" smtClean="0"/>
              <a:t>9</a:t>
            </a:fld>
            <a:endParaRPr lang="en-GB" dirty="0"/>
          </a:p>
        </p:txBody>
      </p:sp>
    </p:spTree>
    <p:extLst>
      <p:ext uri="{BB962C8B-B14F-4D97-AF65-F5344CB8AC3E}">
        <p14:creationId xmlns:p14="http://schemas.microsoft.com/office/powerpoint/2010/main" val="2392212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65900C33-90AE-4963-9AD8-3B07939F57E9}" type="slidenum">
              <a:rPr lang="en-GB" smtClean="0"/>
              <a:t>10</a:t>
            </a:fld>
            <a:endParaRPr lang="en-GB" dirty="0"/>
          </a:p>
        </p:txBody>
      </p:sp>
    </p:spTree>
    <p:extLst>
      <p:ext uri="{BB962C8B-B14F-4D97-AF65-F5344CB8AC3E}">
        <p14:creationId xmlns:p14="http://schemas.microsoft.com/office/powerpoint/2010/main" val="3410232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65900C33-90AE-4963-9AD8-3B07939F57E9}" type="slidenum">
              <a:rPr lang="en-GB" smtClean="0"/>
              <a:t>11</a:t>
            </a:fld>
            <a:endParaRPr lang="en-GB" dirty="0"/>
          </a:p>
        </p:txBody>
      </p:sp>
    </p:spTree>
    <p:extLst>
      <p:ext uri="{BB962C8B-B14F-4D97-AF65-F5344CB8AC3E}">
        <p14:creationId xmlns:p14="http://schemas.microsoft.com/office/powerpoint/2010/main" val="3042636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06321-4B36-59F8-F9D9-BD71AD1860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E7311-0203-1FDA-14E7-F42214CBCA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0C4EDA-79A5-87BD-01CD-45F82BF59B7C}"/>
              </a:ext>
            </a:extLst>
          </p:cNvPr>
          <p:cNvSpPr>
            <a:spLocks noGrp="1"/>
          </p:cNvSpPr>
          <p:nvPr>
            <p:ph type="body" idx="1"/>
          </p:nvPr>
        </p:nvSpPr>
        <p:spPr/>
        <p:txBody>
          <a:bodyPr/>
          <a:lstStyle/>
          <a:p>
            <a:r>
              <a:rPr lang="en-US" b="1" dirty="0"/>
              <a:t>NEW SLIDE 7/4/24</a:t>
            </a:r>
          </a:p>
          <a:p>
            <a:endParaRPr lang="en-IL" sz="1197" b="1" i="0" u="none" strike="noStrike" kern="1200" baseline="0" dirty="0">
              <a:solidFill>
                <a:srgbClr val="0F5178"/>
              </a:solidFill>
              <a:latin typeface="Calibri" panose="020F0502020204030204" pitchFamily="34" charset="0"/>
              <a:ea typeface="+mn-ea"/>
              <a:cs typeface="Calibri" panose="020F0502020204030204" pitchFamily="34" charset="0"/>
            </a:endParaRPr>
          </a:p>
        </p:txBody>
      </p:sp>
      <p:sp>
        <p:nvSpPr>
          <p:cNvPr id="4" name="Slide Number Placeholder 3">
            <a:extLst>
              <a:ext uri="{FF2B5EF4-FFF2-40B4-BE49-F238E27FC236}">
                <a16:creationId xmlns:a16="http://schemas.microsoft.com/office/drawing/2014/main" id="{9344DE3E-E871-EBD1-7179-FA34CA2F7CDD}"/>
              </a:ext>
            </a:extLst>
          </p:cNvPr>
          <p:cNvSpPr>
            <a:spLocks noGrp="1"/>
          </p:cNvSpPr>
          <p:nvPr>
            <p:ph type="sldNum" sz="quarter" idx="5"/>
          </p:nvPr>
        </p:nvSpPr>
        <p:spPr/>
        <p:txBody>
          <a:bodyPr/>
          <a:lstStyle/>
          <a:p>
            <a:fld id="{65900C33-90AE-4963-9AD8-3B07939F57E9}" type="slidenum">
              <a:rPr lang="en-GB" smtClean="0"/>
              <a:t>12</a:t>
            </a:fld>
            <a:endParaRPr lang="en-GB" dirty="0"/>
          </a:p>
        </p:txBody>
      </p:sp>
    </p:spTree>
    <p:extLst>
      <p:ext uri="{BB962C8B-B14F-4D97-AF65-F5344CB8AC3E}">
        <p14:creationId xmlns:p14="http://schemas.microsoft.com/office/powerpoint/2010/main" val="2204993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5FD77-0C57-C8F0-71BE-F1195531E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25A504-B90A-CDC8-01BE-E8CAF579B0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6FD332-DB61-3881-179F-07F174EC6CA0}"/>
              </a:ext>
            </a:extLst>
          </p:cNvPr>
          <p:cNvSpPr>
            <a:spLocks noGrp="1"/>
          </p:cNvSpPr>
          <p:nvPr>
            <p:ph type="body" idx="1"/>
          </p:nvPr>
        </p:nvSpPr>
        <p:spPr/>
        <p:txBody>
          <a:bodyPr/>
          <a:lstStyle/>
          <a:p>
            <a:endParaRPr lang="en-IL" dirty="0"/>
          </a:p>
        </p:txBody>
      </p:sp>
      <p:sp>
        <p:nvSpPr>
          <p:cNvPr id="4" name="Slide Number Placeholder 3">
            <a:extLst>
              <a:ext uri="{FF2B5EF4-FFF2-40B4-BE49-F238E27FC236}">
                <a16:creationId xmlns:a16="http://schemas.microsoft.com/office/drawing/2014/main" id="{4C3AF6F3-FC49-15A6-9725-51CE787D5916}"/>
              </a:ext>
            </a:extLst>
          </p:cNvPr>
          <p:cNvSpPr>
            <a:spLocks noGrp="1"/>
          </p:cNvSpPr>
          <p:nvPr>
            <p:ph type="sldNum" sz="quarter" idx="5"/>
          </p:nvPr>
        </p:nvSpPr>
        <p:spPr/>
        <p:txBody>
          <a:bodyPr/>
          <a:lstStyle/>
          <a:p>
            <a:fld id="{65900C33-90AE-4963-9AD8-3B07939F57E9}" type="slidenum">
              <a:rPr lang="en-GB" smtClean="0"/>
              <a:t>13</a:t>
            </a:fld>
            <a:endParaRPr lang="en-GB" dirty="0"/>
          </a:p>
        </p:txBody>
      </p:sp>
    </p:spTree>
    <p:extLst>
      <p:ext uri="{BB962C8B-B14F-4D97-AF65-F5344CB8AC3E}">
        <p14:creationId xmlns:p14="http://schemas.microsoft.com/office/powerpoint/2010/main" val="35176912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65900C33-90AE-4963-9AD8-3B07939F57E9}" type="slidenum">
              <a:rPr lang="en-GB" smtClean="0"/>
              <a:t>14</a:t>
            </a:fld>
            <a:endParaRPr lang="en-GB" dirty="0"/>
          </a:p>
        </p:txBody>
      </p:sp>
    </p:spTree>
    <p:extLst>
      <p:ext uri="{BB962C8B-B14F-4D97-AF65-F5344CB8AC3E}">
        <p14:creationId xmlns:p14="http://schemas.microsoft.com/office/powerpoint/2010/main" val="3992990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L" dirty="0"/>
          </a:p>
        </p:txBody>
      </p:sp>
      <p:sp>
        <p:nvSpPr>
          <p:cNvPr id="4" name="Slide Number Placeholder 3"/>
          <p:cNvSpPr>
            <a:spLocks noGrp="1"/>
          </p:cNvSpPr>
          <p:nvPr>
            <p:ph type="sldNum" sz="quarter" idx="5"/>
          </p:nvPr>
        </p:nvSpPr>
        <p:spPr/>
        <p:txBody>
          <a:bodyPr/>
          <a:lstStyle/>
          <a:p>
            <a:fld id="{65900C33-90AE-4963-9AD8-3B07939F57E9}" type="slidenum">
              <a:rPr lang="en-GB" smtClean="0"/>
              <a:t>15</a:t>
            </a:fld>
            <a:endParaRPr lang="en-GB" dirty="0"/>
          </a:p>
        </p:txBody>
      </p:sp>
    </p:spTree>
    <p:extLst>
      <p:ext uri="{BB962C8B-B14F-4D97-AF65-F5344CB8AC3E}">
        <p14:creationId xmlns:p14="http://schemas.microsoft.com/office/powerpoint/2010/main" val="3629847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77491-81C4-9916-D891-5C56A589EF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0F1F6-0188-EEF1-F0CF-BA985ABA03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966BC-081A-15DD-1825-3C8E8897C0D3}"/>
              </a:ext>
            </a:extLst>
          </p:cNvPr>
          <p:cNvSpPr>
            <a:spLocks noGrp="1"/>
          </p:cNvSpPr>
          <p:nvPr>
            <p:ph type="body" idx="1"/>
          </p:nvPr>
        </p:nvSpPr>
        <p:spPr/>
        <p:txBody>
          <a:bodyPr/>
          <a:lstStyle/>
          <a:p>
            <a:endParaRPr lang="en-IL" dirty="0"/>
          </a:p>
        </p:txBody>
      </p:sp>
      <p:sp>
        <p:nvSpPr>
          <p:cNvPr id="4" name="Slide Number Placeholder 3">
            <a:extLst>
              <a:ext uri="{FF2B5EF4-FFF2-40B4-BE49-F238E27FC236}">
                <a16:creationId xmlns:a16="http://schemas.microsoft.com/office/drawing/2014/main" id="{237E23A5-7B0B-97C7-2223-BA4EAA314BFB}"/>
              </a:ext>
            </a:extLst>
          </p:cNvPr>
          <p:cNvSpPr>
            <a:spLocks noGrp="1"/>
          </p:cNvSpPr>
          <p:nvPr>
            <p:ph type="sldNum" sz="quarter" idx="5"/>
          </p:nvPr>
        </p:nvSpPr>
        <p:spPr/>
        <p:txBody>
          <a:bodyPr/>
          <a:lstStyle/>
          <a:p>
            <a:fld id="{65900C33-90AE-4963-9AD8-3B07939F57E9}" type="slidenum">
              <a:rPr lang="en-GB" smtClean="0"/>
              <a:t>16</a:t>
            </a:fld>
            <a:endParaRPr lang="en-GB" dirty="0"/>
          </a:p>
        </p:txBody>
      </p:sp>
    </p:spTree>
    <p:extLst>
      <p:ext uri="{BB962C8B-B14F-4D97-AF65-F5344CB8AC3E}">
        <p14:creationId xmlns:p14="http://schemas.microsoft.com/office/powerpoint/2010/main" val="12592679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E9610-FB67-421E-8C5D-DD4625DC273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F6F88E-5CB8-45E2-8A51-C1285320AE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D1B0BA1-2EBC-4C81-A3D6-668F42CC300E}"/>
              </a:ext>
            </a:extLst>
          </p:cNvPr>
          <p:cNvSpPr>
            <a:spLocks noGrp="1"/>
          </p:cNvSpPr>
          <p:nvPr>
            <p:ph type="dt" sz="half" idx="10"/>
          </p:nvPr>
        </p:nvSpPr>
        <p:spPr/>
        <p:txBody>
          <a:bodyPr/>
          <a:lstStyle/>
          <a:p>
            <a:fld id="{AB3981F5-4115-44EF-A632-0F900D5D3279}" type="datetimeFigureOut">
              <a:rPr lang="en-US" smtClean="0"/>
              <a:t>9/28/2026</a:t>
            </a:fld>
            <a:endParaRPr lang="en-US"/>
          </a:p>
        </p:txBody>
      </p:sp>
      <p:sp>
        <p:nvSpPr>
          <p:cNvPr id="5" name="Footer Placeholder 4">
            <a:extLst>
              <a:ext uri="{FF2B5EF4-FFF2-40B4-BE49-F238E27FC236}">
                <a16:creationId xmlns:a16="http://schemas.microsoft.com/office/drawing/2014/main" id="{B7E5F803-EDAF-4BC6-AFC0-7CDC33A87A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5D8C2C-3F08-45A8-8E57-B2EF8B59409D}"/>
              </a:ext>
            </a:extLst>
          </p:cNvPr>
          <p:cNvSpPr>
            <a:spLocks noGrp="1"/>
          </p:cNvSpPr>
          <p:nvPr>
            <p:ph type="sldNum" sz="quarter" idx="12"/>
          </p:nvPr>
        </p:nvSpPr>
        <p:spPr/>
        <p:txBody>
          <a:bodyPr/>
          <a:lstStyle/>
          <a:p>
            <a:fld id="{31B6CB56-08FA-4243-ADF2-9DD741D42A66}" type="slidenum">
              <a:rPr lang="en-US" smtClean="0"/>
              <a:t>‹#›</a:t>
            </a:fld>
            <a:endParaRPr lang="en-US"/>
          </a:p>
        </p:txBody>
      </p:sp>
    </p:spTree>
    <p:extLst>
      <p:ext uri="{BB962C8B-B14F-4D97-AF65-F5344CB8AC3E}">
        <p14:creationId xmlns:p14="http://schemas.microsoft.com/office/powerpoint/2010/main" val="4222875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7EB0-9091-445C-B9B1-E0D4A349E6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C1EE18-90B6-4EE8-83E3-D1B43C972D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1844CE-C456-42D9-87DB-36B18852C969}"/>
              </a:ext>
            </a:extLst>
          </p:cNvPr>
          <p:cNvSpPr>
            <a:spLocks noGrp="1"/>
          </p:cNvSpPr>
          <p:nvPr>
            <p:ph type="dt" sz="half" idx="10"/>
          </p:nvPr>
        </p:nvSpPr>
        <p:spPr/>
        <p:txBody>
          <a:bodyPr/>
          <a:lstStyle/>
          <a:p>
            <a:fld id="{AB3981F5-4115-44EF-A632-0F900D5D3279}" type="datetimeFigureOut">
              <a:rPr lang="en-US" smtClean="0"/>
              <a:t>9/28/2026</a:t>
            </a:fld>
            <a:endParaRPr lang="en-US"/>
          </a:p>
        </p:txBody>
      </p:sp>
      <p:sp>
        <p:nvSpPr>
          <p:cNvPr id="5" name="Footer Placeholder 4">
            <a:extLst>
              <a:ext uri="{FF2B5EF4-FFF2-40B4-BE49-F238E27FC236}">
                <a16:creationId xmlns:a16="http://schemas.microsoft.com/office/drawing/2014/main" id="{F4019230-6C49-4BB0-9747-A9F1CE18EB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BF6FE0-B738-46DB-9BCA-C4AA486940CD}"/>
              </a:ext>
            </a:extLst>
          </p:cNvPr>
          <p:cNvSpPr>
            <a:spLocks noGrp="1"/>
          </p:cNvSpPr>
          <p:nvPr>
            <p:ph type="sldNum" sz="quarter" idx="12"/>
          </p:nvPr>
        </p:nvSpPr>
        <p:spPr/>
        <p:txBody>
          <a:bodyPr/>
          <a:lstStyle/>
          <a:p>
            <a:fld id="{31B6CB56-08FA-4243-ADF2-9DD741D42A66}" type="slidenum">
              <a:rPr lang="en-US" smtClean="0"/>
              <a:t>‹#›</a:t>
            </a:fld>
            <a:endParaRPr lang="en-US"/>
          </a:p>
        </p:txBody>
      </p:sp>
    </p:spTree>
    <p:extLst>
      <p:ext uri="{BB962C8B-B14F-4D97-AF65-F5344CB8AC3E}">
        <p14:creationId xmlns:p14="http://schemas.microsoft.com/office/powerpoint/2010/main" val="5248852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C9410-6411-43A1-B42F-CEE2C3F8F0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2A4156-EA1D-4A7F-8CDD-B8D9CC3F99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A047B57-09D7-4D7C-A026-799F8F41AB29}"/>
              </a:ext>
            </a:extLst>
          </p:cNvPr>
          <p:cNvSpPr>
            <a:spLocks noGrp="1"/>
          </p:cNvSpPr>
          <p:nvPr>
            <p:ph type="dt" sz="half" idx="10"/>
          </p:nvPr>
        </p:nvSpPr>
        <p:spPr/>
        <p:txBody>
          <a:bodyPr/>
          <a:lstStyle/>
          <a:p>
            <a:fld id="{AB3981F5-4115-44EF-A632-0F900D5D3279}" type="datetimeFigureOut">
              <a:rPr lang="en-US" smtClean="0"/>
              <a:t>9/28/2026</a:t>
            </a:fld>
            <a:endParaRPr lang="en-US"/>
          </a:p>
        </p:txBody>
      </p:sp>
      <p:sp>
        <p:nvSpPr>
          <p:cNvPr id="5" name="Footer Placeholder 4">
            <a:extLst>
              <a:ext uri="{FF2B5EF4-FFF2-40B4-BE49-F238E27FC236}">
                <a16:creationId xmlns:a16="http://schemas.microsoft.com/office/drawing/2014/main" id="{59F1518F-01E2-43BB-9BAA-8BA934CD9F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C2B9CE-95D8-4154-AA2A-2340C04A8641}"/>
              </a:ext>
            </a:extLst>
          </p:cNvPr>
          <p:cNvSpPr>
            <a:spLocks noGrp="1"/>
          </p:cNvSpPr>
          <p:nvPr>
            <p:ph type="sldNum" sz="quarter" idx="12"/>
          </p:nvPr>
        </p:nvSpPr>
        <p:spPr/>
        <p:txBody>
          <a:bodyPr/>
          <a:lstStyle/>
          <a:p>
            <a:fld id="{31B6CB56-08FA-4243-ADF2-9DD741D42A66}" type="slidenum">
              <a:rPr lang="en-US" smtClean="0"/>
              <a:t>‹#›</a:t>
            </a:fld>
            <a:endParaRPr lang="en-US"/>
          </a:p>
        </p:txBody>
      </p:sp>
    </p:spTree>
    <p:extLst>
      <p:ext uri="{BB962C8B-B14F-4D97-AF65-F5344CB8AC3E}">
        <p14:creationId xmlns:p14="http://schemas.microsoft.com/office/powerpoint/2010/main" val="376656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D26CB-4D0B-4E4A-8F1D-209D973A5E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164CF54-7F87-46F1-9EF5-53F4F0759E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DA2DE8-E126-4573-A84F-B9C15BF970E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1A0C61-EB52-4E36-8129-A804C95F2C81}"/>
              </a:ext>
            </a:extLst>
          </p:cNvPr>
          <p:cNvSpPr>
            <a:spLocks noGrp="1"/>
          </p:cNvSpPr>
          <p:nvPr>
            <p:ph type="dt" sz="half" idx="10"/>
          </p:nvPr>
        </p:nvSpPr>
        <p:spPr/>
        <p:txBody>
          <a:bodyPr/>
          <a:lstStyle/>
          <a:p>
            <a:fld id="{AB3981F5-4115-44EF-A632-0F900D5D3279}" type="datetimeFigureOut">
              <a:rPr lang="en-US" smtClean="0"/>
              <a:t>9/28/2026</a:t>
            </a:fld>
            <a:endParaRPr lang="en-US"/>
          </a:p>
        </p:txBody>
      </p:sp>
      <p:sp>
        <p:nvSpPr>
          <p:cNvPr id="6" name="Footer Placeholder 5">
            <a:extLst>
              <a:ext uri="{FF2B5EF4-FFF2-40B4-BE49-F238E27FC236}">
                <a16:creationId xmlns:a16="http://schemas.microsoft.com/office/drawing/2014/main" id="{FC91BB39-DC3A-44C6-9A1F-06C085C271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0F1762-90AC-4DE4-A021-52391483D7C3}"/>
              </a:ext>
            </a:extLst>
          </p:cNvPr>
          <p:cNvSpPr>
            <a:spLocks noGrp="1"/>
          </p:cNvSpPr>
          <p:nvPr>
            <p:ph type="sldNum" sz="quarter" idx="12"/>
          </p:nvPr>
        </p:nvSpPr>
        <p:spPr/>
        <p:txBody>
          <a:bodyPr/>
          <a:lstStyle/>
          <a:p>
            <a:fld id="{31B6CB56-08FA-4243-ADF2-9DD741D42A66}" type="slidenum">
              <a:rPr lang="en-US" smtClean="0"/>
              <a:t>‹#›</a:t>
            </a:fld>
            <a:endParaRPr lang="en-US"/>
          </a:p>
        </p:txBody>
      </p:sp>
    </p:spTree>
    <p:extLst>
      <p:ext uri="{BB962C8B-B14F-4D97-AF65-F5344CB8AC3E}">
        <p14:creationId xmlns:p14="http://schemas.microsoft.com/office/powerpoint/2010/main" val="11174789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C1461-E3AE-4AE9-9767-DDD37A28DE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365BB6A-F947-457E-884C-7B12DF9A15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2849E5-2122-4180-860E-8954D7D6DA8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E959496-F20F-40CD-A587-B92993173A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316A4C-2BF5-480D-99C9-DBA9B4D20E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5DC225-11D4-4007-8DC1-C29BD145DBCB}"/>
              </a:ext>
            </a:extLst>
          </p:cNvPr>
          <p:cNvSpPr>
            <a:spLocks noGrp="1"/>
          </p:cNvSpPr>
          <p:nvPr>
            <p:ph type="dt" sz="half" idx="10"/>
          </p:nvPr>
        </p:nvSpPr>
        <p:spPr/>
        <p:txBody>
          <a:bodyPr/>
          <a:lstStyle/>
          <a:p>
            <a:fld id="{AB3981F5-4115-44EF-A632-0F900D5D3279}" type="datetimeFigureOut">
              <a:rPr lang="en-US" smtClean="0"/>
              <a:t>9/28/2026</a:t>
            </a:fld>
            <a:endParaRPr lang="en-US"/>
          </a:p>
        </p:txBody>
      </p:sp>
      <p:sp>
        <p:nvSpPr>
          <p:cNvPr id="8" name="Footer Placeholder 7">
            <a:extLst>
              <a:ext uri="{FF2B5EF4-FFF2-40B4-BE49-F238E27FC236}">
                <a16:creationId xmlns:a16="http://schemas.microsoft.com/office/drawing/2014/main" id="{56B5D469-D96F-46BB-9547-2DE4716D29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33268ED-2FE5-4F2E-BE50-2E1DBFC8926F}"/>
              </a:ext>
            </a:extLst>
          </p:cNvPr>
          <p:cNvSpPr>
            <a:spLocks noGrp="1"/>
          </p:cNvSpPr>
          <p:nvPr>
            <p:ph type="sldNum" sz="quarter" idx="12"/>
          </p:nvPr>
        </p:nvSpPr>
        <p:spPr/>
        <p:txBody>
          <a:bodyPr/>
          <a:lstStyle/>
          <a:p>
            <a:fld id="{31B6CB56-08FA-4243-ADF2-9DD741D42A66}" type="slidenum">
              <a:rPr lang="en-US" smtClean="0"/>
              <a:t>‹#›</a:t>
            </a:fld>
            <a:endParaRPr lang="en-US"/>
          </a:p>
        </p:txBody>
      </p:sp>
    </p:spTree>
    <p:extLst>
      <p:ext uri="{BB962C8B-B14F-4D97-AF65-F5344CB8AC3E}">
        <p14:creationId xmlns:p14="http://schemas.microsoft.com/office/powerpoint/2010/main" val="2343377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EBFFA-7143-474D-871C-CB3EA055E1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D8619EE-6BD3-414A-BEC8-386B6EF2F26D}"/>
              </a:ext>
            </a:extLst>
          </p:cNvPr>
          <p:cNvSpPr>
            <a:spLocks noGrp="1"/>
          </p:cNvSpPr>
          <p:nvPr>
            <p:ph type="dt" sz="half" idx="10"/>
          </p:nvPr>
        </p:nvSpPr>
        <p:spPr/>
        <p:txBody>
          <a:bodyPr/>
          <a:lstStyle/>
          <a:p>
            <a:fld id="{AB3981F5-4115-44EF-A632-0F900D5D3279}" type="datetimeFigureOut">
              <a:rPr lang="en-US" smtClean="0"/>
              <a:t>9/28/2026</a:t>
            </a:fld>
            <a:endParaRPr lang="en-US"/>
          </a:p>
        </p:txBody>
      </p:sp>
      <p:sp>
        <p:nvSpPr>
          <p:cNvPr id="4" name="Footer Placeholder 3">
            <a:extLst>
              <a:ext uri="{FF2B5EF4-FFF2-40B4-BE49-F238E27FC236}">
                <a16:creationId xmlns:a16="http://schemas.microsoft.com/office/drawing/2014/main" id="{B5E4CE04-B4D2-449C-8085-D83BFCAC1C7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759A8D3-E3EC-4C5C-B2BA-9E4967DB4739}"/>
              </a:ext>
            </a:extLst>
          </p:cNvPr>
          <p:cNvSpPr>
            <a:spLocks noGrp="1"/>
          </p:cNvSpPr>
          <p:nvPr>
            <p:ph type="sldNum" sz="quarter" idx="12"/>
          </p:nvPr>
        </p:nvSpPr>
        <p:spPr/>
        <p:txBody>
          <a:bodyPr/>
          <a:lstStyle/>
          <a:p>
            <a:fld id="{31B6CB56-08FA-4243-ADF2-9DD741D42A66}" type="slidenum">
              <a:rPr lang="en-US" smtClean="0"/>
              <a:t>‹#›</a:t>
            </a:fld>
            <a:endParaRPr lang="en-US"/>
          </a:p>
        </p:txBody>
      </p:sp>
    </p:spTree>
    <p:extLst>
      <p:ext uri="{BB962C8B-B14F-4D97-AF65-F5344CB8AC3E}">
        <p14:creationId xmlns:p14="http://schemas.microsoft.com/office/powerpoint/2010/main" val="343413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4D2299-DA45-4554-9DCB-2EDD54A2A306}"/>
              </a:ext>
            </a:extLst>
          </p:cNvPr>
          <p:cNvSpPr>
            <a:spLocks noGrp="1"/>
          </p:cNvSpPr>
          <p:nvPr>
            <p:ph type="dt" sz="half" idx="10"/>
          </p:nvPr>
        </p:nvSpPr>
        <p:spPr/>
        <p:txBody>
          <a:bodyPr/>
          <a:lstStyle/>
          <a:p>
            <a:fld id="{AB3981F5-4115-44EF-A632-0F900D5D3279}" type="datetimeFigureOut">
              <a:rPr lang="en-US" smtClean="0"/>
              <a:t>9/28/2026</a:t>
            </a:fld>
            <a:endParaRPr lang="en-US"/>
          </a:p>
        </p:txBody>
      </p:sp>
      <p:sp>
        <p:nvSpPr>
          <p:cNvPr id="3" name="Footer Placeholder 2">
            <a:extLst>
              <a:ext uri="{FF2B5EF4-FFF2-40B4-BE49-F238E27FC236}">
                <a16:creationId xmlns:a16="http://schemas.microsoft.com/office/drawing/2014/main" id="{6958EEF8-38D5-4F13-BA1A-D5EBB5B558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320375-BB86-49F5-88FF-23CE2024B76D}"/>
              </a:ext>
            </a:extLst>
          </p:cNvPr>
          <p:cNvSpPr>
            <a:spLocks noGrp="1"/>
          </p:cNvSpPr>
          <p:nvPr>
            <p:ph type="sldNum" sz="quarter" idx="12"/>
          </p:nvPr>
        </p:nvSpPr>
        <p:spPr/>
        <p:txBody>
          <a:bodyPr/>
          <a:lstStyle/>
          <a:p>
            <a:fld id="{31B6CB56-08FA-4243-ADF2-9DD741D42A66}" type="slidenum">
              <a:rPr lang="en-US" smtClean="0"/>
              <a:t>‹#›</a:t>
            </a:fld>
            <a:endParaRPr lang="en-US"/>
          </a:p>
        </p:txBody>
      </p:sp>
    </p:spTree>
    <p:extLst>
      <p:ext uri="{BB962C8B-B14F-4D97-AF65-F5344CB8AC3E}">
        <p14:creationId xmlns:p14="http://schemas.microsoft.com/office/powerpoint/2010/main" val="2364196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3E9DD-9EDE-4AD6-B147-CF656DDE5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410698E-0202-469F-A19F-711869A397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4B68BAE-0238-4FD4-849C-596D26FB89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48565D-6751-45C4-841A-9E67C26750D5}"/>
              </a:ext>
            </a:extLst>
          </p:cNvPr>
          <p:cNvSpPr>
            <a:spLocks noGrp="1"/>
          </p:cNvSpPr>
          <p:nvPr>
            <p:ph type="dt" sz="half" idx="10"/>
          </p:nvPr>
        </p:nvSpPr>
        <p:spPr/>
        <p:txBody>
          <a:bodyPr/>
          <a:lstStyle/>
          <a:p>
            <a:fld id="{AB3981F5-4115-44EF-A632-0F900D5D3279}" type="datetimeFigureOut">
              <a:rPr lang="en-US" smtClean="0"/>
              <a:t>9/28/2026</a:t>
            </a:fld>
            <a:endParaRPr lang="en-US"/>
          </a:p>
        </p:txBody>
      </p:sp>
      <p:sp>
        <p:nvSpPr>
          <p:cNvPr id="6" name="Footer Placeholder 5">
            <a:extLst>
              <a:ext uri="{FF2B5EF4-FFF2-40B4-BE49-F238E27FC236}">
                <a16:creationId xmlns:a16="http://schemas.microsoft.com/office/drawing/2014/main" id="{3072B304-D2B0-47DF-AAD6-967F132B9F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DB698C-1FA7-41C8-BB1A-81D68563B739}"/>
              </a:ext>
            </a:extLst>
          </p:cNvPr>
          <p:cNvSpPr>
            <a:spLocks noGrp="1"/>
          </p:cNvSpPr>
          <p:nvPr>
            <p:ph type="sldNum" sz="quarter" idx="12"/>
          </p:nvPr>
        </p:nvSpPr>
        <p:spPr/>
        <p:txBody>
          <a:bodyPr/>
          <a:lstStyle/>
          <a:p>
            <a:fld id="{31B6CB56-08FA-4243-ADF2-9DD741D42A66}" type="slidenum">
              <a:rPr lang="en-US" smtClean="0"/>
              <a:t>‹#›</a:t>
            </a:fld>
            <a:endParaRPr lang="en-US"/>
          </a:p>
        </p:txBody>
      </p:sp>
    </p:spTree>
    <p:extLst>
      <p:ext uri="{BB962C8B-B14F-4D97-AF65-F5344CB8AC3E}">
        <p14:creationId xmlns:p14="http://schemas.microsoft.com/office/powerpoint/2010/main" val="600788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01DAD-7EF0-4A23-BF1A-FE237D2E3D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BFD8024-972C-4D0C-8299-29A76FCC72B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5DA8BE4-4A2C-4346-AE87-116E4CEFB4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0DDE1-D4E1-4E51-AC15-145DB3BF5FFB}"/>
              </a:ext>
            </a:extLst>
          </p:cNvPr>
          <p:cNvSpPr>
            <a:spLocks noGrp="1"/>
          </p:cNvSpPr>
          <p:nvPr>
            <p:ph type="dt" sz="half" idx="10"/>
          </p:nvPr>
        </p:nvSpPr>
        <p:spPr/>
        <p:txBody>
          <a:bodyPr/>
          <a:lstStyle/>
          <a:p>
            <a:fld id="{AB3981F5-4115-44EF-A632-0F900D5D3279}" type="datetimeFigureOut">
              <a:rPr lang="en-US" smtClean="0"/>
              <a:t>9/28/2026</a:t>
            </a:fld>
            <a:endParaRPr lang="en-US"/>
          </a:p>
        </p:txBody>
      </p:sp>
      <p:sp>
        <p:nvSpPr>
          <p:cNvPr id="6" name="Footer Placeholder 5">
            <a:extLst>
              <a:ext uri="{FF2B5EF4-FFF2-40B4-BE49-F238E27FC236}">
                <a16:creationId xmlns:a16="http://schemas.microsoft.com/office/drawing/2014/main" id="{04704E48-FD80-4B40-B33C-54C618F3DD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6BF0B6-4192-4515-A800-99F8835C62A3}"/>
              </a:ext>
            </a:extLst>
          </p:cNvPr>
          <p:cNvSpPr>
            <a:spLocks noGrp="1"/>
          </p:cNvSpPr>
          <p:nvPr>
            <p:ph type="sldNum" sz="quarter" idx="12"/>
          </p:nvPr>
        </p:nvSpPr>
        <p:spPr/>
        <p:txBody>
          <a:bodyPr/>
          <a:lstStyle/>
          <a:p>
            <a:fld id="{31B6CB56-08FA-4243-ADF2-9DD741D42A66}" type="slidenum">
              <a:rPr lang="en-US" smtClean="0"/>
              <a:t>‹#›</a:t>
            </a:fld>
            <a:endParaRPr lang="en-US"/>
          </a:p>
        </p:txBody>
      </p:sp>
    </p:spTree>
    <p:extLst>
      <p:ext uri="{BB962C8B-B14F-4D97-AF65-F5344CB8AC3E}">
        <p14:creationId xmlns:p14="http://schemas.microsoft.com/office/powerpoint/2010/main" val="498800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DB1ED-79D0-42B8-A861-43219E5A9D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F8EFCD-AAA3-4BF0-A5EA-69FFED3F49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F3F232-6171-4F82-9DEC-B78D08CC3F48}"/>
              </a:ext>
            </a:extLst>
          </p:cNvPr>
          <p:cNvSpPr>
            <a:spLocks noGrp="1"/>
          </p:cNvSpPr>
          <p:nvPr>
            <p:ph type="dt" sz="half" idx="10"/>
          </p:nvPr>
        </p:nvSpPr>
        <p:spPr/>
        <p:txBody>
          <a:bodyPr/>
          <a:lstStyle/>
          <a:p>
            <a:fld id="{AB3981F5-4115-44EF-A632-0F900D5D3279}" type="datetimeFigureOut">
              <a:rPr lang="en-US" smtClean="0"/>
              <a:t>9/28/2026</a:t>
            </a:fld>
            <a:endParaRPr lang="en-US"/>
          </a:p>
        </p:txBody>
      </p:sp>
      <p:sp>
        <p:nvSpPr>
          <p:cNvPr id="5" name="Footer Placeholder 4">
            <a:extLst>
              <a:ext uri="{FF2B5EF4-FFF2-40B4-BE49-F238E27FC236}">
                <a16:creationId xmlns:a16="http://schemas.microsoft.com/office/drawing/2014/main" id="{A82138DC-1B0C-4292-99FF-E60DD00C62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9CE799-296E-468F-975F-89F39F1501AB}"/>
              </a:ext>
            </a:extLst>
          </p:cNvPr>
          <p:cNvSpPr>
            <a:spLocks noGrp="1"/>
          </p:cNvSpPr>
          <p:nvPr>
            <p:ph type="sldNum" sz="quarter" idx="12"/>
          </p:nvPr>
        </p:nvSpPr>
        <p:spPr/>
        <p:txBody>
          <a:bodyPr/>
          <a:lstStyle/>
          <a:p>
            <a:fld id="{31B6CB56-08FA-4243-ADF2-9DD741D42A66}" type="slidenum">
              <a:rPr lang="en-US" smtClean="0"/>
              <a:t>‹#›</a:t>
            </a:fld>
            <a:endParaRPr lang="en-US"/>
          </a:p>
        </p:txBody>
      </p:sp>
    </p:spTree>
    <p:extLst>
      <p:ext uri="{BB962C8B-B14F-4D97-AF65-F5344CB8AC3E}">
        <p14:creationId xmlns:p14="http://schemas.microsoft.com/office/powerpoint/2010/main" val="20711239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D0A264-4AF5-472C-99D6-A8126991CA2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A5AF37-AD4C-43DC-8776-A819F016B56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AF1A01-2390-4FD2-B1C6-A14426E3EEAA}"/>
              </a:ext>
            </a:extLst>
          </p:cNvPr>
          <p:cNvSpPr>
            <a:spLocks noGrp="1"/>
          </p:cNvSpPr>
          <p:nvPr>
            <p:ph type="dt" sz="half" idx="10"/>
          </p:nvPr>
        </p:nvSpPr>
        <p:spPr/>
        <p:txBody>
          <a:bodyPr/>
          <a:lstStyle/>
          <a:p>
            <a:fld id="{AB3981F5-4115-44EF-A632-0F900D5D3279}" type="datetimeFigureOut">
              <a:rPr lang="en-US" smtClean="0"/>
              <a:t>9/28/2026</a:t>
            </a:fld>
            <a:endParaRPr lang="en-US"/>
          </a:p>
        </p:txBody>
      </p:sp>
      <p:sp>
        <p:nvSpPr>
          <p:cNvPr id="5" name="Footer Placeholder 4">
            <a:extLst>
              <a:ext uri="{FF2B5EF4-FFF2-40B4-BE49-F238E27FC236}">
                <a16:creationId xmlns:a16="http://schemas.microsoft.com/office/drawing/2014/main" id="{B5AA8251-72D5-4F51-922F-CF2D736F3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32EF04-1F52-4634-A98E-65F0BEAB427A}"/>
              </a:ext>
            </a:extLst>
          </p:cNvPr>
          <p:cNvSpPr>
            <a:spLocks noGrp="1"/>
          </p:cNvSpPr>
          <p:nvPr>
            <p:ph type="sldNum" sz="quarter" idx="12"/>
          </p:nvPr>
        </p:nvSpPr>
        <p:spPr/>
        <p:txBody>
          <a:bodyPr/>
          <a:lstStyle/>
          <a:p>
            <a:fld id="{31B6CB56-08FA-4243-ADF2-9DD741D42A66}" type="slidenum">
              <a:rPr lang="en-US" smtClean="0"/>
              <a:t>‹#›</a:t>
            </a:fld>
            <a:endParaRPr lang="en-US"/>
          </a:p>
        </p:txBody>
      </p:sp>
    </p:spTree>
    <p:extLst>
      <p:ext uri="{BB962C8B-B14F-4D97-AF65-F5344CB8AC3E}">
        <p14:creationId xmlns:p14="http://schemas.microsoft.com/office/powerpoint/2010/main" val="9929336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1 x content + heading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7F44-1A9D-43CE-8B94-70E892BCC6C4}"/>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00F0CD56-CDEF-4F99-82E9-F8344BA7D8B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CAF17232-4933-4B44-AB0A-14F7352465FB}"/>
              </a:ext>
            </a:extLst>
          </p:cNvPr>
          <p:cNvSpPr>
            <a:spLocks noGrp="1"/>
          </p:cNvSpPr>
          <p:nvPr>
            <p:ph type="ftr" sz="quarter" idx="11"/>
          </p:nvPr>
        </p:nvSpPr>
        <p:spPr/>
        <p:txBody>
          <a:bodyPr/>
          <a:lstStyle/>
          <a:p>
            <a:endParaRPr lang="en-GB"/>
          </a:p>
        </p:txBody>
      </p:sp>
      <p:sp>
        <p:nvSpPr>
          <p:cNvPr id="6" name="Text Placeholder 5">
            <a:extLst>
              <a:ext uri="{FF2B5EF4-FFF2-40B4-BE49-F238E27FC236}">
                <a16:creationId xmlns:a16="http://schemas.microsoft.com/office/drawing/2014/main" id="{54A8CE99-0AD9-4D9C-9C09-47545620E96B}"/>
              </a:ext>
            </a:extLst>
          </p:cNvPr>
          <p:cNvSpPr>
            <a:spLocks noGrp="1"/>
          </p:cNvSpPr>
          <p:nvPr>
            <p:ph type="body" sz="quarter" idx="12" hasCustomPrompt="1"/>
          </p:nvPr>
        </p:nvSpPr>
        <p:spPr>
          <a:xfrm>
            <a:off x="360000" y="1710000"/>
            <a:ext cx="11464925" cy="604800"/>
          </a:xfrm>
        </p:spPr>
        <p:txBody>
          <a:bodyPr/>
          <a:lstStyle>
            <a:lvl1pPr>
              <a:defRPr b="1"/>
            </a:lvl1pPr>
          </a:lstStyle>
          <a:p>
            <a:pPr lvl="0"/>
            <a:r>
              <a:rPr lang="en-US"/>
              <a:t>Click to add text</a:t>
            </a:r>
            <a:endParaRPr lang="en-GB"/>
          </a:p>
        </p:txBody>
      </p:sp>
      <p:sp>
        <p:nvSpPr>
          <p:cNvPr id="8" name="Content Placeholder 7">
            <a:extLst>
              <a:ext uri="{FF2B5EF4-FFF2-40B4-BE49-F238E27FC236}">
                <a16:creationId xmlns:a16="http://schemas.microsoft.com/office/drawing/2014/main" id="{58CF1398-AEAE-44BE-B05F-E03B17EB921A}"/>
              </a:ext>
            </a:extLst>
          </p:cNvPr>
          <p:cNvSpPr>
            <a:spLocks noGrp="1"/>
          </p:cNvSpPr>
          <p:nvPr>
            <p:ph sz="quarter" idx="13" hasCustomPrompt="1"/>
          </p:nvPr>
        </p:nvSpPr>
        <p:spPr>
          <a:xfrm>
            <a:off x="360000" y="2376000"/>
            <a:ext cx="11466000" cy="33444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32303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3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ECC06-0E64-440D-9CE8-5164D165186F}"/>
              </a:ext>
            </a:extLst>
          </p:cNvPr>
          <p:cNvSpPr>
            <a:spLocks noGrp="1"/>
          </p:cNvSpPr>
          <p:nvPr>
            <p:ph type="title" hasCustomPrompt="1"/>
          </p:nvPr>
        </p:nvSpPr>
        <p:spPr>
          <a:xfrm>
            <a:off x="359999" y="430718"/>
            <a:ext cx="11466875" cy="403200"/>
          </a:xfrm>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490BAE0-3503-40B7-97FF-3BBA5C4DD77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A542D4FE-2A34-4C36-A765-CE00B9912ADD}"/>
              </a:ext>
            </a:extLst>
          </p:cNvPr>
          <p:cNvSpPr>
            <a:spLocks noGrp="1"/>
          </p:cNvSpPr>
          <p:nvPr>
            <p:ph type="ftr" sz="quarter" idx="11"/>
          </p:nvPr>
        </p:nvSpPr>
        <p:spPr/>
        <p:txBody>
          <a:bodyPr/>
          <a:lstStyle/>
          <a:p>
            <a:endParaRPr lang="en-GB"/>
          </a:p>
        </p:txBody>
      </p:sp>
      <p:sp>
        <p:nvSpPr>
          <p:cNvPr id="6" name="Content Placeholder 5">
            <a:extLst>
              <a:ext uri="{FF2B5EF4-FFF2-40B4-BE49-F238E27FC236}">
                <a16:creationId xmlns:a16="http://schemas.microsoft.com/office/drawing/2014/main" id="{D9E4B3E9-7CA2-4847-B7BD-96957DE30226}"/>
              </a:ext>
            </a:extLst>
          </p:cNvPr>
          <p:cNvSpPr>
            <a:spLocks noGrp="1"/>
          </p:cNvSpPr>
          <p:nvPr>
            <p:ph sz="quarter" idx="12" hasCustomPrompt="1"/>
          </p:nvPr>
        </p:nvSpPr>
        <p:spPr>
          <a:xfrm>
            <a:off x="360362"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910D5E0E-637F-4A32-A98F-3FE4ED81219E}"/>
              </a:ext>
            </a:extLst>
          </p:cNvPr>
          <p:cNvSpPr>
            <a:spLocks noGrp="1"/>
          </p:cNvSpPr>
          <p:nvPr>
            <p:ph sz="quarter" idx="13" hasCustomPrompt="1"/>
          </p:nvPr>
        </p:nvSpPr>
        <p:spPr>
          <a:xfrm>
            <a:off x="4257618"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9">
            <a:extLst>
              <a:ext uri="{FF2B5EF4-FFF2-40B4-BE49-F238E27FC236}">
                <a16:creationId xmlns:a16="http://schemas.microsoft.com/office/drawing/2014/main" id="{A6435609-FC5D-424F-A15C-A0856D1FFFF3}"/>
              </a:ext>
            </a:extLst>
          </p:cNvPr>
          <p:cNvSpPr>
            <a:spLocks noGrp="1"/>
          </p:cNvSpPr>
          <p:nvPr>
            <p:ph sz="quarter" idx="14" hasCustomPrompt="1"/>
          </p:nvPr>
        </p:nvSpPr>
        <p:spPr>
          <a:xfrm>
            <a:off x="8154874" y="1710000"/>
            <a:ext cx="3672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92973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nd 2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67F2-B31E-4932-857C-E542EC7E06FE}"/>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4286C412-8D9A-4518-BD82-093D1D70BD3A}"/>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458D1434-081E-42DD-A0E7-8AD211AD6053}"/>
              </a:ext>
            </a:extLst>
          </p:cNvPr>
          <p:cNvSpPr>
            <a:spLocks noGrp="1"/>
          </p:cNvSpPr>
          <p:nvPr>
            <p:ph type="ftr" sz="quarter" idx="11"/>
          </p:nvPr>
        </p:nvSpPr>
        <p:spPr/>
        <p:txBody>
          <a:bodyPr/>
          <a:lstStyle/>
          <a:p>
            <a:endParaRPr lang="en-GB"/>
          </a:p>
        </p:txBody>
      </p:sp>
      <p:sp>
        <p:nvSpPr>
          <p:cNvPr id="6" name="Content Placeholder 5">
            <a:extLst>
              <a:ext uri="{FF2B5EF4-FFF2-40B4-BE49-F238E27FC236}">
                <a16:creationId xmlns:a16="http://schemas.microsoft.com/office/drawing/2014/main" id="{F1D24B38-2DD2-4BE4-A6BC-6AB461A6A6AC}"/>
              </a:ext>
            </a:extLst>
          </p:cNvPr>
          <p:cNvSpPr>
            <a:spLocks noGrp="1"/>
          </p:cNvSpPr>
          <p:nvPr>
            <p:ph sz="quarter" idx="12" hasCustomPrompt="1"/>
          </p:nvPr>
        </p:nvSpPr>
        <p:spPr>
          <a:xfrm>
            <a:off x="360363" y="1710000"/>
            <a:ext cx="56268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
        <p:nvSpPr>
          <p:cNvPr id="8" name="Content Placeholder 7">
            <a:extLst>
              <a:ext uri="{FF2B5EF4-FFF2-40B4-BE49-F238E27FC236}">
                <a16:creationId xmlns:a16="http://schemas.microsoft.com/office/drawing/2014/main" id="{A028BB49-92B7-4BBE-AD91-816AF9386D4C}"/>
              </a:ext>
            </a:extLst>
          </p:cNvPr>
          <p:cNvSpPr>
            <a:spLocks noGrp="1"/>
          </p:cNvSpPr>
          <p:nvPr>
            <p:ph sz="quarter" idx="13" hasCustomPrompt="1"/>
          </p:nvPr>
        </p:nvSpPr>
        <p:spPr>
          <a:xfrm>
            <a:off x="6200965" y="1710000"/>
            <a:ext cx="5626800" cy="3998913"/>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9437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1 x content - no sub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96ED-8270-4BD9-9069-84F474882F2A}"/>
              </a:ext>
            </a:extLst>
          </p:cNvPr>
          <p:cNvSpPr>
            <a:spLocks noGrp="1"/>
          </p:cNvSpPr>
          <p:nvPr>
            <p:ph type="title" hasCustomPrompt="1"/>
          </p:nvPr>
        </p:nvSpPr>
        <p:spPr/>
        <p:txBody>
          <a:bodyPr/>
          <a:lstStyle>
            <a:lvl1pPr>
              <a:defRPr/>
            </a:lvl1pPr>
          </a:lstStyle>
          <a:p>
            <a:r>
              <a:rPr lang="en-US"/>
              <a:t>Click to add title</a:t>
            </a:r>
            <a:endParaRPr lang="en-GB"/>
          </a:p>
        </p:txBody>
      </p:sp>
      <p:sp>
        <p:nvSpPr>
          <p:cNvPr id="3" name="Slide Number Placeholder 2">
            <a:extLst>
              <a:ext uri="{FF2B5EF4-FFF2-40B4-BE49-F238E27FC236}">
                <a16:creationId xmlns:a16="http://schemas.microsoft.com/office/drawing/2014/main" id="{FACA3A6B-089A-48DA-907F-9446B1276098}"/>
              </a:ext>
            </a:extLst>
          </p:cNvPr>
          <p:cNvSpPr>
            <a:spLocks noGrp="1"/>
          </p:cNvSpPr>
          <p:nvPr>
            <p:ph type="sldNum" sz="quarter" idx="10"/>
          </p:nvPr>
        </p:nvSpPr>
        <p:spPr/>
        <p:txBody>
          <a:bodyPr/>
          <a:lstStyle/>
          <a:p>
            <a:fld id="{4034BEE3-566C-4068-A777-C3A4762E861B}" type="slidenum">
              <a:rPr lang="en-GB" smtClean="0"/>
              <a:pPr/>
              <a:t>‹#›</a:t>
            </a:fld>
            <a:endParaRPr lang="en-GB"/>
          </a:p>
        </p:txBody>
      </p:sp>
      <p:sp>
        <p:nvSpPr>
          <p:cNvPr id="4" name="Footer Placeholder 3">
            <a:extLst>
              <a:ext uri="{FF2B5EF4-FFF2-40B4-BE49-F238E27FC236}">
                <a16:creationId xmlns:a16="http://schemas.microsoft.com/office/drawing/2014/main" id="{3E873D13-8BEF-4470-A16D-19EDE6E7AAA3}"/>
              </a:ext>
            </a:extLst>
          </p:cNvPr>
          <p:cNvSpPr>
            <a:spLocks noGrp="1"/>
          </p:cNvSpPr>
          <p:nvPr>
            <p:ph type="ftr" sz="quarter" idx="11"/>
          </p:nvPr>
        </p:nvSpPr>
        <p:spPr/>
        <p:txBody>
          <a:bodyPr/>
          <a:lstStyle/>
          <a:p>
            <a:endParaRPr lang="en-GB"/>
          </a:p>
        </p:txBody>
      </p:sp>
      <p:sp>
        <p:nvSpPr>
          <p:cNvPr id="10" name="Content Placeholder 9">
            <a:extLst>
              <a:ext uri="{FF2B5EF4-FFF2-40B4-BE49-F238E27FC236}">
                <a16:creationId xmlns:a16="http://schemas.microsoft.com/office/drawing/2014/main" id="{E01F0EAC-DF03-4553-8D22-C26B163DC97D}"/>
              </a:ext>
            </a:extLst>
          </p:cNvPr>
          <p:cNvSpPr>
            <a:spLocks noGrp="1"/>
          </p:cNvSpPr>
          <p:nvPr>
            <p:ph sz="quarter" idx="14" hasCustomPrompt="1"/>
          </p:nvPr>
        </p:nvSpPr>
        <p:spPr>
          <a:xfrm>
            <a:off x="360363" y="1710000"/>
            <a:ext cx="11466000" cy="3999600"/>
          </a:xfrm>
        </p:spPr>
        <p:txBody>
          <a:bodyPr/>
          <a:lstStyle>
            <a:lvl1pPr>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2366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F639EC-012C-48AC-BDD4-3FCB31520E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B0D2E9-1096-4316-AB00-913671F64F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A04C09-8ED7-4DCE-B948-C5C5AA4EBC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3981F5-4115-44EF-A632-0F900D5D3279}" type="datetimeFigureOut">
              <a:rPr lang="en-US" smtClean="0"/>
              <a:t>9/28/2026</a:t>
            </a:fld>
            <a:endParaRPr lang="en-US"/>
          </a:p>
        </p:txBody>
      </p:sp>
      <p:sp>
        <p:nvSpPr>
          <p:cNvPr id="5" name="Footer Placeholder 4">
            <a:extLst>
              <a:ext uri="{FF2B5EF4-FFF2-40B4-BE49-F238E27FC236}">
                <a16:creationId xmlns:a16="http://schemas.microsoft.com/office/drawing/2014/main" id="{125D3BBB-7FB0-467C-B34F-58A3064418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EBC4611-E0D7-457C-A358-A88FC2C560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B6CB56-08FA-4243-ADF2-9DD741D42A66}" type="slidenum">
              <a:rPr lang="en-US" smtClean="0"/>
              <a:t>‹#›</a:t>
            </a:fld>
            <a:endParaRPr lang="en-US"/>
          </a:p>
        </p:txBody>
      </p:sp>
    </p:spTree>
    <p:extLst>
      <p:ext uri="{BB962C8B-B14F-4D97-AF65-F5344CB8AC3E}">
        <p14:creationId xmlns:p14="http://schemas.microsoft.com/office/powerpoint/2010/main" val="10903761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2.xml"/><Relationship Id="rId7"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chart" Target="../charts/chart3.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4.xml"/><Relationship Id="rId1" Type="http://schemas.openxmlformats.org/officeDocument/2006/relationships/slideLayout" Target="../slideLayouts/slideLayout14.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image" Target="../media/image4.png"/><Relationship Id="rId2" Type="http://schemas.openxmlformats.org/officeDocument/2006/relationships/chart" Target="../charts/chart6.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chart" Target="../charts/chart9.xml"/><Relationship Id="rId5" Type="http://schemas.openxmlformats.org/officeDocument/2006/relationships/image" Target="../media/image14.png"/><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chart" Target="../charts/chart10.xml"/><Relationship Id="rId4" Type="http://schemas.openxmlformats.org/officeDocument/2006/relationships/image" Target="../media/image13.sv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chart" Target="../charts/chart11.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18.png"/><Relationship Id="rId18" Type="http://schemas.openxmlformats.org/officeDocument/2006/relationships/chart" Target="../charts/chart14.xml"/><Relationship Id="rId3" Type="http://schemas.openxmlformats.org/officeDocument/2006/relationships/chart" Target="../charts/chart12.xml"/><Relationship Id="rId7" Type="http://schemas.openxmlformats.org/officeDocument/2006/relationships/image" Target="../media/image4.png"/><Relationship Id="rId12" Type="http://schemas.microsoft.com/office/2007/relationships/hdphoto" Target="../media/hdphoto2.wdp"/><Relationship Id="rId17" Type="http://schemas.openxmlformats.org/officeDocument/2006/relationships/chart" Target="../charts/chart13.xml"/><Relationship Id="rId2" Type="http://schemas.openxmlformats.org/officeDocument/2006/relationships/notesSlide" Target="../notesSlides/notesSlide8.xml"/><Relationship Id="rId16" Type="http://schemas.microsoft.com/office/2007/relationships/hdphoto" Target="../media/hdphoto4.wdp"/><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7.png"/><Relationship Id="rId5" Type="http://schemas.openxmlformats.org/officeDocument/2006/relationships/image" Target="../media/image3.png"/><Relationship Id="rId15" Type="http://schemas.openxmlformats.org/officeDocument/2006/relationships/image" Target="../media/image19.png"/><Relationship Id="rId10" Type="http://schemas.microsoft.com/office/2007/relationships/hdphoto" Target="../media/hdphoto1.wdp"/><Relationship Id="rId4" Type="http://schemas.openxmlformats.org/officeDocument/2006/relationships/image" Target="../media/image6.png"/><Relationship Id="rId9" Type="http://schemas.openxmlformats.org/officeDocument/2006/relationships/image" Target="../media/image16.png"/><Relationship Id="rId14" Type="http://schemas.microsoft.com/office/2007/relationships/hdphoto" Target="../media/hdphoto3.wdp"/></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2.wdp"/><Relationship Id="rId18" Type="http://schemas.openxmlformats.org/officeDocument/2006/relationships/chart" Target="../charts/chart17.xml"/><Relationship Id="rId3" Type="http://schemas.openxmlformats.org/officeDocument/2006/relationships/chart" Target="../charts/chart15.xml"/><Relationship Id="rId7" Type="http://schemas.openxmlformats.org/officeDocument/2006/relationships/image" Target="../media/image7.png"/><Relationship Id="rId12" Type="http://schemas.openxmlformats.org/officeDocument/2006/relationships/image" Target="../media/image17.png"/><Relationship Id="rId17" Type="http://schemas.microsoft.com/office/2007/relationships/hdphoto" Target="../media/hdphoto4.wdp"/><Relationship Id="rId2" Type="http://schemas.openxmlformats.org/officeDocument/2006/relationships/notesSlide" Target="../notesSlides/notesSlide9.xml"/><Relationship Id="rId16" Type="http://schemas.openxmlformats.org/officeDocument/2006/relationships/image" Target="../media/image19.png"/><Relationship Id="rId20" Type="http://schemas.openxmlformats.org/officeDocument/2006/relationships/chart" Target="../charts/chart19.xml"/><Relationship Id="rId1" Type="http://schemas.openxmlformats.org/officeDocument/2006/relationships/slideLayout" Target="../slideLayouts/slideLayout13.xml"/><Relationship Id="rId6" Type="http://schemas.openxmlformats.org/officeDocument/2006/relationships/image" Target="../media/image3.png"/><Relationship Id="rId11" Type="http://schemas.microsoft.com/office/2007/relationships/hdphoto" Target="../media/hdphoto1.wdp"/><Relationship Id="rId5" Type="http://schemas.openxmlformats.org/officeDocument/2006/relationships/image" Target="../media/image6.png"/><Relationship Id="rId15" Type="http://schemas.microsoft.com/office/2007/relationships/hdphoto" Target="../media/hdphoto3.wdp"/><Relationship Id="rId10" Type="http://schemas.openxmlformats.org/officeDocument/2006/relationships/image" Target="../media/image16.png"/><Relationship Id="rId19" Type="http://schemas.openxmlformats.org/officeDocument/2006/relationships/chart" Target="../charts/chart18.xml"/><Relationship Id="rId4" Type="http://schemas.openxmlformats.org/officeDocument/2006/relationships/chart" Target="../charts/chart16.xml"/><Relationship Id="rId9" Type="http://schemas.openxmlformats.org/officeDocument/2006/relationships/image" Target="../media/image15.png"/><Relationship Id="rId1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5.xml"/><Relationship Id="rId5" Type="http://schemas.openxmlformats.org/officeDocument/2006/relationships/chart" Target="../charts/chart21.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5.xml"/><Relationship Id="rId5" Type="http://schemas.openxmlformats.org/officeDocument/2006/relationships/chart" Target="../charts/chart2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EE98225-932E-8FE4-082E-3182F63AE72E}"/>
              </a:ext>
            </a:extLst>
          </p:cNvPr>
          <p:cNvPicPr>
            <a:picLocks noChangeAspect="1"/>
          </p:cNvPicPr>
          <p:nvPr/>
        </p:nvPicPr>
        <p:blipFill>
          <a:blip r:embed="rId3">
            <a:alphaModFix amt="35000"/>
          </a:blip>
          <a:stretch>
            <a:fillRect/>
          </a:stretch>
        </p:blipFill>
        <p:spPr>
          <a:xfrm>
            <a:off x="0" y="1"/>
            <a:ext cx="12192000" cy="6865536"/>
          </a:xfrm>
          <a:prstGeom prst="rect">
            <a:avLst/>
          </a:prstGeom>
        </p:spPr>
      </p:pic>
      <p:sp>
        <p:nvSpPr>
          <p:cNvPr id="5" name="TextBox 4">
            <a:extLst>
              <a:ext uri="{FF2B5EF4-FFF2-40B4-BE49-F238E27FC236}">
                <a16:creationId xmlns:a16="http://schemas.microsoft.com/office/drawing/2014/main" id="{53B5ED7B-A4B9-AEC0-500C-92EE99AB7F2D}"/>
              </a:ext>
            </a:extLst>
          </p:cNvPr>
          <p:cNvSpPr txBox="1"/>
          <p:nvPr/>
        </p:nvSpPr>
        <p:spPr>
          <a:xfrm>
            <a:off x="895738" y="905068"/>
            <a:ext cx="6091471" cy="4124206"/>
          </a:xfrm>
          <a:prstGeom prst="rect">
            <a:avLst/>
          </a:prstGeom>
          <a:noFill/>
        </p:spPr>
        <p:txBody>
          <a:bodyPr wrap="square" lIns="0" tIns="0" rIns="0" bIns="0" rtlCol="0">
            <a:spAutoFit/>
          </a:bodyPr>
          <a:lstStyle/>
          <a:p>
            <a:r>
              <a:rPr lang="en-US" sz="4400" b="1" dirty="0"/>
              <a:t>HU-EF Barometer </a:t>
            </a:r>
          </a:p>
          <a:p>
            <a:endParaRPr lang="en-US" sz="4400" b="1" dirty="0"/>
          </a:p>
          <a:p>
            <a:r>
              <a:rPr lang="en-US" sz="4400" b="1" dirty="0"/>
              <a:t>Mutual Perceptions - </a:t>
            </a:r>
            <a:r>
              <a:rPr lang="en-US" sz="2800" b="1" dirty="0"/>
              <a:t>Israel </a:t>
            </a:r>
            <a:r>
              <a:rPr lang="he-IL" sz="2800" b="1" dirty="0"/>
              <a:t>&amp;</a:t>
            </a:r>
            <a:r>
              <a:rPr lang="en-US" sz="2800" b="1" dirty="0"/>
              <a:t> Germany, France, </a:t>
            </a:r>
          </a:p>
          <a:p>
            <a:r>
              <a:rPr lang="en-US" sz="2800" b="1" dirty="0"/>
              <a:t>Great Britain and Poland</a:t>
            </a:r>
          </a:p>
          <a:p>
            <a:endParaRPr lang="en-US" sz="4400" dirty="0"/>
          </a:p>
          <a:p>
            <a:r>
              <a:rPr lang="en-US" sz="3600" dirty="0"/>
              <a:t>2026</a:t>
            </a:r>
            <a:endParaRPr lang="en-IL" sz="3600" dirty="0" err="1"/>
          </a:p>
        </p:txBody>
      </p:sp>
      <p:sp>
        <p:nvSpPr>
          <p:cNvPr id="3" name="Slide Number Placeholder 2">
            <a:extLst>
              <a:ext uri="{FF2B5EF4-FFF2-40B4-BE49-F238E27FC236}">
                <a16:creationId xmlns:a16="http://schemas.microsoft.com/office/drawing/2014/main" id="{5318E19E-345F-2A87-005A-5B2C370DBFC6}"/>
              </a:ext>
            </a:extLst>
          </p:cNvPr>
          <p:cNvSpPr>
            <a:spLocks noGrp="1"/>
          </p:cNvSpPr>
          <p:nvPr>
            <p:ph type="sldNum" sz="quarter" idx="7"/>
          </p:nvPr>
        </p:nvSpPr>
        <p:spPr>
          <a:xfrm>
            <a:off x="11123613" y="6599550"/>
            <a:ext cx="969962" cy="196850"/>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1</a:t>
            </a:fld>
            <a:endParaRPr lang="en-IL"/>
          </a:p>
        </p:txBody>
      </p:sp>
    </p:spTree>
    <p:extLst>
      <p:ext uri="{BB962C8B-B14F-4D97-AF65-F5344CB8AC3E}">
        <p14:creationId xmlns:p14="http://schemas.microsoft.com/office/powerpoint/2010/main" val="3177436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48B4989-A3DA-9DA2-14EB-487C50D53BB2}"/>
              </a:ext>
            </a:extLst>
          </p:cNvPr>
          <p:cNvSpPr/>
          <p:nvPr/>
        </p:nvSpPr>
        <p:spPr bwMode="ltGray">
          <a:xfrm>
            <a:off x="7599680" y="1053737"/>
            <a:ext cx="3600000" cy="4467497"/>
          </a:xfrm>
          <a:prstGeom prst="rect">
            <a:avLst/>
          </a:prstGeom>
          <a:solidFill>
            <a:srgbClr val="717171">
              <a:alpha val="4902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IL" sz="1600" b="0" dirty="0" err="1"/>
          </a:p>
        </p:txBody>
      </p:sp>
      <p:sp>
        <p:nvSpPr>
          <p:cNvPr id="12" name="Rectangle 11">
            <a:extLst>
              <a:ext uri="{FF2B5EF4-FFF2-40B4-BE49-F238E27FC236}">
                <a16:creationId xmlns:a16="http://schemas.microsoft.com/office/drawing/2014/main" id="{4CCB3E7C-B108-9CF4-3EC0-B03AAC6A5C5B}"/>
              </a:ext>
            </a:extLst>
          </p:cNvPr>
          <p:cNvSpPr/>
          <p:nvPr/>
        </p:nvSpPr>
        <p:spPr bwMode="ltGray">
          <a:xfrm>
            <a:off x="401729" y="753091"/>
            <a:ext cx="5241988" cy="5277521"/>
          </a:xfrm>
          <a:prstGeom prst="rect">
            <a:avLst/>
          </a:prstGeom>
          <a:solidFill>
            <a:srgbClr val="717171">
              <a:alpha val="49020"/>
            </a:srgb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IL" sz="1600" b="0" dirty="0" err="1"/>
          </a:p>
        </p:txBody>
      </p:sp>
      <p:sp>
        <p:nvSpPr>
          <p:cNvPr id="9" name="Title 1">
            <a:extLst>
              <a:ext uri="{FF2B5EF4-FFF2-40B4-BE49-F238E27FC236}">
                <a16:creationId xmlns:a16="http://schemas.microsoft.com/office/drawing/2014/main" id="{DB1CFBC9-3D81-4753-FB48-858678212D52}"/>
              </a:ext>
            </a:extLst>
          </p:cNvPr>
          <p:cNvSpPr>
            <a:spLocks noGrp="1"/>
          </p:cNvSpPr>
          <p:nvPr>
            <p:ph type="title"/>
          </p:nvPr>
        </p:nvSpPr>
        <p:spPr>
          <a:xfrm>
            <a:off x="359999" y="430718"/>
            <a:ext cx="11466875" cy="403200"/>
          </a:xfrm>
        </p:spPr>
        <p:txBody>
          <a:bodyPr anchor="t">
            <a:normAutofit/>
          </a:bodyPr>
          <a:lstStyle/>
          <a:p>
            <a:r>
              <a:rPr lang="en-US" sz="2000" b="1" dirty="0">
                <a:solidFill>
                  <a:schemeClr val="tx1"/>
                </a:solidFill>
                <a:latin typeface="Calibri" panose="020F0502020204030204" pitchFamily="34" charset="0"/>
                <a:cs typeface="Calibri" panose="020F0502020204030204" pitchFamily="34" charset="0"/>
              </a:rPr>
              <a:t>Methodology</a:t>
            </a:r>
            <a:endParaRPr lang="en-ZA" sz="2000" b="1" dirty="0">
              <a:solidFill>
                <a:schemeClr val="tx1"/>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DC4B7349-5957-3749-EF9B-0DC696F3AE26}"/>
              </a:ext>
            </a:extLst>
          </p:cNvPr>
          <p:cNvSpPr txBox="1"/>
          <p:nvPr/>
        </p:nvSpPr>
        <p:spPr>
          <a:xfrm>
            <a:off x="542167" y="827388"/>
            <a:ext cx="4719673" cy="4462760"/>
          </a:xfrm>
          <a:prstGeom prst="rect">
            <a:avLst/>
          </a:prstGeom>
          <a:noFill/>
        </p:spPr>
        <p:txBody>
          <a:bodyPr wrap="square" lIns="0" tIns="0" rIns="0" bIns="0" rtlCol="0">
            <a:spAutoFit/>
          </a:bodyPr>
          <a:lstStyle/>
          <a:p>
            <a:pPr marL="285750" indent="-285750">
              <a:spcBef>
                <a:spcPts val="600"/>
              </a:spcBef>
              <a:spcAft>
                <a:spcPts val="600"/>
              </a:spcAft>
              <a:buFont typeface="Wingdings" panose="05000000000000000000" pitchFamily="2" charset="2"/>
              <a:buChar char="§"/>
            </a:pPr>
            <a:r>
              <a:rPr lang="en-US" sz="1400" dirty="0">
                <a:latin typeface="Calibri" panose="020F0502020204030204" pitchFamily="34" charset="0"/>
                <a:cs typeface="Calibri" panose="020F0502020204030204" pitchFamily="34" charset="0"/>
              </a:rPr>
              <a:t>Online survey, conducted by</a:t>
            </a:r>
          </a:p>
          <a:p>
            <a:pPr marL="285750" indent="-285750">
              <a:spcBef>
                <a:spcPts val="600"/>
              </a:spcBef>
              <a:spcAft>
                <a:spcPts val="600"/>
              </a:spcAft>
              <a:buFont typeface="Wingdings" panose="05000000000000000000" pitchFamily="2" charset="2"/>
              <a:buChar char="§"/>
            </a:pPr>
            <a:r>
              <a:rPr lang="en-US" sz="1400" dirty="0">
                <a:latin typeface="Calibri" panose="020F0502020204030204" pitchFamily="34" charset="0"/>
                <a:cs typeface="Calibri" panose="020F0502020204030204" pitchFamily="34" charset="0"/>
              </a:rPr>
              <a:t>4 European countries: Germany, UK, France &amp; Poland</a:t>
            </a:r>
          </a:p>
          <a:p>
            <a:pPr marL="285750" indent="-285750">
              <a:spcBef>
                <a:spcPts val="600"/>
              </a:spcBef>
              <a:spcAft>
                <a:spcPts val="600"/>
              </a:spcAft>
              <a:buFont typeface="Wingdings" panose="05000000000000000000" pitchFamily="2" charset="2"/>
              <a:buChar char="§"/>
            </a:pPr>
            <a:r>
              <a:rPr lang="en-US" sz="1400" dirty="0">
                <a:latin typeface="Calibri" panose="020F0502020204030204" pitchFamily="34" charset="0"/>
                <a:cs typeface="Calibri" panose="020F0502020204030204" pitchFamily="34" charset="0"/>
              </a:rPr>
              <a:t>In addition, a “Benchmark” study conducted in Israel.</a:t>
            </a:r>
          </a:p>
          <a:p>
            <a:pPr marL="285750" indent="-285750">
              <a:spcBef>
                <a:spcPts val="600"/>
              </a:spcBef>
              <a:spcAft>
                <a:spcPts val="600"/>
              </a:spcAft>
              <a:buFont typeface="Wingdings" panose="05000000000000000000" pitchFamily="2" charset="2"/>
              <a:buChar char="§"/>
            </a:pPr>
            <a:r>
              <a:rPr lang="en-US" sz="1400" dirty="0">
                <a:latin typeface="Calibri" panose="020F0502020204030204" pitchFamily="34" charset="0"/>
                <a:cs typeface="Calibri" panose="020F0502020204030204" pitchFamily="34" charset="0"/>
              </a:rPr>
              <a:t>Representative sample, 1,000 participants in each country</a:t>
            </a:r>
            <a:endParaRPr lang="he-IL" sz="1400" dirty="0">
              <a:latin typeface="Calibri" panose="020F0502020204030204" pitchFamily="34" charset="0"/>
              <a:cs typeface="Calibri" panose="020F0502020204030204" pitchFamily="34" charset="0"/>
            </a:endParaRPr>
          </a:p>
          <a:p>
            <a:pPr marL="285750" indent="-285750">
              <a:spcBef>
                <a:spcPts val="600"/>
              </a:spcBef>
              <a:spcAft>
                <a:spcPts val="600"/>
              </a:spcAft>
              <a:buFont typeface="Wingdings" panose="05000000000000000000" pitchFamily="2" charset="2"/>
              <a:buChar char="§"/>
            </a:pPr>
            <a:r>
              <a:rPr lang="en-US" sz="1400" dirty="0">
                <a:latin typeface="Calibri" panose="020F0502020204030204" pitchFamily="34" charset="0"/>
                <a:cs typeface="Calibri" panose="020F0502020204030204" pitchFamily="34" charset="0"/>
              </a:rPr>
              <a:t>Dates of fieldwork:</a:t>
            </a:r>
          </a:p>
          <a:p>
            <a:pPr>
              <a:spcBef>
                <a:spcPts val="600"/>
              </a:spcBef>
              <a:spcAft>
                <a:spcPts val="600"/>
              </a:spcAft>
            </a:pPr>
            <a:r>
              <a:rPr lang="en-US" sz="1200" dirty="0">
                <a:latin typeface="Calibri" panose="020F0502020204030204" pitchFamily="34" charset="0"/>
                <a:cs typeface="Calibri" panose="020F0502020204030204" pitchFamily="34" charset="0"/>
              </a:rPr>
              <a:t>Germany: June – July 2026</a:t>
            </a:r>
          </a:p>
          <a:p>
            <a:pPr>
              <a:spcBef>
                <a:spcPts val="600"/>
              </a:spcBef>
              <a:spcAft>
                <a:spcPts val="600"/>
              </a:spcAft>
            </a:pPr>
            <a:r>
              <a:rPr lang="en-US" sz="1200" dirty="0">
                <a:latin typeface="Calibri" panose="020F0502020204030204" pitchFamily="34" charset="0"/>
                <a:cs typeface="Calibri" panose="020F0502020204030204" pitchFamily="34" charset="0"/>
              </a:rPr>
              <a:t>Great Britain: June – July 2026</a:t>
            </a:r>
          </a:p>
          <a:p>
            <a:pPr>
              <a:spcBef>
                <a:spcPts val="600"/>
              </a:spcBef>
              <a:spcAft>
                <a:spcPts val="600"/>
              </a:spcAft>
            </a:pPr>
            <a:r>
              <a:rPr lang="en-US" sz="1200" dirty="0">
                <a:latin typeface="Calibri" panose="020F0502020204030204" pitchFamily="34" charset="0"/>
                <a:cs typeface="Calibri" panose="020F0502020204030204" pitchFamily="34" charset="0"/>
              </a:rPr>
              <a:t>France: June – July 2026</a:t>
            </a:r>
          </a:p>
          <a:p>
            <a:pPr>
              <a:spcBef>
                <a:spcPts val="600"/>
              </a:spcBef>
              <a:spcAft>
                <a:spcPts val="600"/>
              </a:spcAft>
            </a:pPr>
            <a:r>
              <a:rPr lang="en-US" sz="1200" dirty="0">
                <a:latin typeface="Calibri" panose="020F0502020204030204" pitchFamily="34" charset="0"/>
                <a:cs typeface="Calibri" panose="020F0502020204030204" pitchFamily="34" charset="0"/>
              </a:rPr>
              <a:t>Poland: June – July 2026</a:t>
            </a:r>
          </a:p>
          <a:p>
            <a:pPr>
              <a:spcBef>
                <a:spcPts val="600"/>
              </a:spcBef>
              <a:spcAft>
                <a:spcPts val="600"/>
              </a:spcAft>
            </a:pPr>
            <a:r>
              <a:rPr lang="en-US" sz="1200" dirty="0">
                <a:latin typeface="Calibri" panose="020F0502020204030204" pitchFamily="34" charset="0"/>
                <a:cs typeface="Calibri" panose="020F0502020204030204" pitchFamily="34" charset="0"/>
              </a:rPr>
              <a:t>Israel (Jews) : May 2026</a:t>
            </a:r>
          </a:p>
          <a:p>
            <a:pPr>
              <a:spcBef>
                <a:spcPts val="600"/>
              </a:spcBef>
              <a:spcAft>
                <a:spcPts val="600"/>
              </a:spcAft>
            </a:pPr>
            <a:r>
              <a:rPr lang="en-US" sz="1200" dirty="0">
                <a:latin typeface="Calibri" panose="020F0502020204030204" pitchFamily="34" charset="0"/>
                <a:cs typeface="Calibri" panose="020F0502020204030204" pitchFamily="34" charset="0"/>
              </a:rPr>
              <a:t>Israel (Arabs) : May 2026</a:t>
            </a:r>
          </a:p>
          <a:p>
            <a:pPr marL="285750" indent="-285750">
              <a:spcBef>
                <a:spcPts val="600"/>
              </a:spcBef>
              <a:spcAft>
                <a:spcPts val="600"/>
              </a:spcAft>
              <a:buFont typeface="Wingdings" panose="05000000000000000000" pitchFamily="2" charset="2"/>
              <a:buChar char="§"/>
            </a:pPr>
            <a:r>
              <a:rPr lang="en-US" sz="1400" dirty="0">
                <a:latin typeface="Calibri" panose="020F0502020204030204" pitchFamily="34" charset="0"/>
                <a:cs typeface="Calibri" panose="020F0502020204030204" pitchFamily="34" charset="0"/>
              </a:rPr>
              <a:t>Questionnaire length: 8 min.</a:t>
            </a:r>
            <a:endParaRPr lang="he-IL" sz="1400" dirty="0">
              <a:latin typeface="Calibri" panose="020F0502020204030204" pitchFamily="34" charset="0"/>
              <a:cs typeface="Calibri" panose="020F0502020204030204" pitchFamily="34" charset="0"/>
            </a:endParaRPr>
          </a:p>
          <a:p>
            <a:pPr marL="285750" indent="-285750">
              <a:spcBef>
                <a:spcPts val="600"/>
              </a:spcBef>
              <a:spcAft>
                <a:spcPts val="600"/>
              </a:spcAft>
              <a:buFont typeface="Wingdings" panose="05000000000000000000" pitchFamily="2" charset="2"/>
              <a:buChar char="§"/>
            </a:pPr>
            <a:r>
              <a:rPr lang="en-US" sz="1400" dirty="0">
                <a:latin typeface="Calibri" panose="020F0502020204030204" pitchFamily="34" charset="0"/>
                <a:cs typeface="Calibri" panose="020F0502020204030204" pitchFamily="34" charset="0"/>
              </a:rPr>
              <a:t>Sampling error: 3.1% per Total market sample</a:t>
            </a:r>
            <a:endParaRPr lang="he-IL" sz="1400" dirty="0">
              <a:latin typeface="Calibri" panose="020F0502020204030204" pitchFamily="34" charset="0"/>
              <a:cs typeface="Calibri" panose="020F0502020204030204" pitchFamily="34" charset="0"/>
            </a:endParaRPr>
          </a:p>
        </p:txBody>
      </p:sp>
      <p:pic>
        <p:nvPicPr>
          <p:cNvPr id="8196" name="Picture 4" descr="Right down arrow - arrow icon png on Transparent Background 21013587 PNG">
            <a:extLst>
              <a:ext uri="{FF2B5EF4-FFF2-40B4-BE49-F238E27FC236}">
                <a16:creationId xmlns:a16="http://schemas.microsoft.com/office/drawing/2014/main" id="{C26113EB-A059-4F9E-241B-80151F9229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1675141" flipH="1">
            <a:off x="4919642" y="2608409"/>
            <a:ext cx="1709617" cy="147034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99CC30D-13D2-B79D-FA06-E058B5255F66}"/>
              </a:ext>
            </a:extLst>
          </p:cNvPr>
          <p:cNvPicPr>
            <a:picLocks noChangeAspect="1"/>
          </p:cNvPicPr>
          <p:nvPr/>
        </p:nvPicPr>
        <p:blipFill>
          <a:blip r:embed="rId5"/>
          <a:stretch>
            <a:fillRect/>
          </a:stretch>
        </p:blipFill>
        <p:spPr>
          <a:xfrm>
            <a:off x="6907896" y="1129249"/>
            <a:ext cx="574494" cy="574494"/>
          </a:xfrm>
          <a:prstGeom prst="rect">
            <a:avLst/>
          </a:prstGeom>
        </p:spPr>
      </p:pic>
      <p:pic>
        <p:nvPicPr>
          <p:cNvPr id="22" name="Picture 21">
            <a:extLst>
              <a:ext uri="{FF2B5EF4-FFF2-40B4-BE49-F238E27FC236}">
                <a16:creationId xmlns:a16="http://schemas.microsoft.com/office/drawing/2014/main" id="{B75AFD3C-78AA-3E14-4851-05C9DCDC8C00}"/>
              </a:ext>
            </a:extLst>
          </p:cNvPr>
          <p:cNvPicPr>
            <a:picLocks noChangeAspect="1"/>
          </p:cNvPicPr>
          <p:nvPr/>
        </p:nvPicPr>
        <p:blipFill>
          <a:blip r:embed="rId6"/>
          <a:stretch>
            <a:fillRect/>
          </a:stretch>
        </p:blipFill>
        <p:spPr>
          <a:xfrm>
            <a:off x="6789614" y="3835483"/>
            <a:ext cx="811059" cy="607512"/>
          </a:xfrm>
          <a:prstGeom prst="rect">
            <a:avLst/>
          </a:prstGeom>
        </p:spPr>
      </p:pic>
      <p:pic>
        <p:nvPicPr>
          <p:cNvPr id="24" name="Picture 23">
            <a:extLst>
              <a:ext uri="{FF2B5EF4-FFF2-40B4-BE49-F238E27FC236}">
                <a16:creationId xmlns:a16="http://schemas.microsoft.com/office/drawing/2014/main" id="{ADE1AD82-F364-1F0A-B4FA-70DA17BE0A6E}"/>
              </a:ext>
            </a:extLst>
          </p:cNvPr>
          <p:cNvPicPr>
            <a:picLocks noChangeAspect="1"/>
          </p:cNvPicPr>
          <p:nvPr/>
        </p:nvPicPr>
        <p:blipFill>
          <a:blip r:embed="rId7"/>
          <a:stretch>
            <a:fillRect/>
          </a:stretch>
        </p:blipFill>
        <p:spPr>
          <a:xfrm>
            <a:off x="6815840" y="4601369"/>
            <a:ext cx="758606" cy="758606"/>
          </a:xfrm>
          <a:prstGeom prst="rect">
            <a:avLst/>
          </a:prstGeom>
        </p:spPr>
      </p:pic>
      <p:pic>
        <p:nvPicPr>
          <p:cNvPr id="14" name="Picture 13">
            <a:extLst>
              <a:ext uri="{FF2B5EF4-FFF2-40B4-BE49-F238E27FC236}">
                <a16:creationId xmlns:a16="http://schemas.microsoft.com/office/drawing/2014/main" id="{E31846A0-64E8-3F53-558F-DA3A02071F71}"/>
              </a:ext>
            </a:extLst>
          </p:cNvPr>
          <p:cNvPicPr>
            <a:picLocks noChangeAspect="1"/>
          </p:cNvPicPr>
          <p:nvPr/>
        </p:nvPicPr>
        <p:blipFill>
          <a:blip r:embed="rId8"/>
          <a:stretch>
            <a:fillRect/>
          </a:stretch>
        </p:blipFill>
        <p:spPr>
          <a:xfrm>
            <a:off x="6786846" y="2833553"/>
            <a:ext cx="816595" cy="816595"/>
          </a:xfrm>
          <a:prstGeom prst="rect">
            <a:avLst/>
          </a:prstGeom>
        </p:spPr>
      </p:pic>
      <p:pic>
        <p:nvPicPr>
          <p:cNvPr id="23" name="Picture 22">
            <a:extLst>
              <a:ext uri="{FF2B5EF4-FFF2-40B4-BE49-F238E27FC236}">
                <a16:creationId xmlns:a16="http://schemas.microsoft.com/office/drawing/2014/main" id="{BFBEE6B8-BE8B-A43D-1DAF-9AD22AEE6466}"/>
              </a:ext>
            </a:extLst>
          </p:cNvPr>
          <p:cNvPicPr>
            <a:picLocks noChangeAspect="1"/>
          </p:cNvPicPr>
          <p:nvPr/>
        </p:nvPicPr>
        <p:blipFill>
          <a:blip r:embed="rId9">
            <a:clrChange>
              <a:clrFrom>
                <a:srgbClr val="F3F3F3"/>
              </a:clrFrom>
              <a:clrTo>
                <a:srgbClr val="F3F3F3">
                  <a:alpha val="0"/>
                </a:srgbClr>
              </a:clrTo>
            </a:clrChange>
          </a:blip>
          <a:stretch>
            <a:fillRect/>
          </a:stretch>
        </p:blipFill>
        <p:spPr>
          <a:xfrm>
            <a:off x="6736363" y="1823681"/>
            <a:ext cx="917560" cy="917560"/>
          </a:xfrm>
          <a:prstGeom prst="rect">
            <a:avLst/>
          </a:prstGeom>
        </p:spPr>
      </p:pic>
      <p:sp>
        <p:nvSpPr>
          <p:cNvPr id="25" name="TextBox 24">
            <a:extLst>
              <a:ext uri="{FF2B5EF4-FFF2-40B4-BE49-F238E27FC236}">
                <a16:creationId xmlns:a16="http://schemas.microsoft.com/office/drawing/2014/main" id="{E78F5814-96BD-7FE0-EFB6-75FF22C0BD57}"/>
              </a:ext>
            </a:extLst>
          </p:cNvPr>
          <p:cNvSpPr txBox="1"/>
          <p:nvPr/>
        </p:nvSpPr>
        <p:spPr>
          <a:xfrm>
            <a:off x="7653923" y="1228958"/>
            <a:ext cx="3478645" cy="369332"/>
          </a:xfrm>
          <a:prstGeom prst="rect">
            <a:avLst/>
          </a:prstGeom>
          <a:noFill/>
        </p:spPr>
        <p:txBody>
          <a:bodyPr wrap="square" lIns="0" tIns="0" rIns="0" bIns="0" rtlCol="0">
            <a:spAutoFit/>
          </a:bodyPr>
          <a:lstStyle/>
          <a:p>
            <a:r>
              <a:rPr lang="en-US" sz="1200" dirty="0">
                <a:latin typeface="Calibri" panose="020F0502020204030204" pitchFamily="34" charset="0"/>
                <a:cs typeface="Calibri" panose="020F0502020204030204" pitchFamily="34" charset="0"/>
              </a:rPr>
              <a:t>Regions:</a:t>
            </a:r>
          </a:p>
          <a:p>
            <a:r>
              <a:rPr lang="en-US" sz="1200" dirty="0">
                <a:latin typeface="Calibri" panose="020F0502020204030204" pitchFamily="34" charset="0"/>
                <a:cs typeface="Calibri" panose="020F0502020204030204" pitchFamily="34" charset="0"/>
              </a:rPr>
              <a:t>East: 25%, North: 19%, South: 30%, West: 26%</a:t>
            </a:r>
          </a:p>
        </p:txBody>
      </p:sp>
      <p:sp>
        <p:nvSpPr>
          <p:cNvPr id="29" name="TextBox 28">
            <a:extLst>
              <a:ext uri="{FF2B5EF4-FFF2-40B4-BE49-F238E27FC236}">
                <a16:creationId xmlns:a16="http://schemas.microsoft.com/office/drawing/2014/main" id="{1549833A-A0D2-FD08-F399-7AF2AA14B40C}"/>
              </a:ext>
            </a:extLst>
          </p:cNvPr>
          <p:cNvSpPr txBox="1"/>
          <p:nvPr/>
        </p:nvSpPr>
        <p:spPr>
          <a:xfrm>
            <a:off x="7653923" y="1947691"/>
            <a:ext cx="3545757" cy="553998"/>
          </a:xfrm>
          <a:prstGeom prst="rect">
            <a:avLst/>
          </a:prstGeom>
          <a:noFill/>
        </p:spPr>
        <p:txBody>
          <a:bodyPr wrap="square" lIns="0" tIns="0" rIns="0" bIns="0" rtlCol="0">
            <a:spAutoFit/>
          </a:bodyPr>
          <a:lstStyle/>
          <a:p>
            <a:r>
              <a:rPr lang="en-US" sz="1200" dirty="0">
                <a:latin typeface="Calibri" panose="020F0502020204030204" pitchFamily="34" charset="0"/>
                <a:cs typeface="Calibri" panose="020F0502020204030204" pitchFamily="34" charset="0"/>
              </a:rPr>
              <a:t>Regions:</a:t>
            </a:r>
          </a:p>
          <a:p>
            <a:r>
              <a:rPr lang="en-US" sz="1200" dirty="0">
                <a:latin typeface="Calibri" panose="020F0502020204030204" pitchFamily="34" charset="0"/>
                <a:cs typeface="Calibri" panose="020F0502020204030204" pitchFamily="34" charset="0"/>
              </a:rPr>
              <a:t>Midlands : 23%, North: 25%, Scotland &amp; </a:t>
            </a:r>
            <a:r>
              <a:rPr lang="en-US" sz="1200" dirty="0" err="1">
                <a:latin typeface="Calibri" panose="020F0502020204030204" pitchFamily="34" charset="0"/>
                <a:cs typeface="Calibri" panose="020F0502020204030204" pitchFamily="34" charset="0"/>
              </a:rPr>
              <a:t>N.Ireland</a:t>
            </a:r>
            <a:r>
              <a:rPr lang="en-US" sz="1200" dirty="0">
                <a:latin typeface="Calibri" panose="020F0502020204030204" pitchFamily="34" charset="0"/>
                <a:cs typeface="Calibri" panose="020F0502020204030204" pitchFamily="34" charset="0"/>
              </a:rPr>
              <a:t>: 8%, Southeast : 28%, Wales &amp; West : 15%</a:t>
            </a:r>
          </a:p>
        </p:txBody>
      </p:sp>
      <p:sp>
        <p:nvSpPr>
          <p:cNvPr id="34" name="TextBox 33">
            <a:extLst>
              <a:ext uri="{FF2B5EF4-FFF2-40B4-BE49-F238E27FC236}">
                <a16:creationId xmlns:a16="http://schemas.microsoft.com/office/drawing/2014/main" id="{B7CE41E7-5236-CC52-BDBF-76792027EB04}"/>
              </a:ext>
            </a:extLst>
          </p:cNvPr>
          <p:cNvSpPr txBox="1"/>
          <p:nvPr/>
        </p:nvSpPr>
        <p:spPr>
          <a:xfrm>
            <a:off x="7653923" y="2898625"/>
            <a:ext cx="3545757" cy="553998"/>
          </a:xfrm>
          <a:prstGeom prst="rect">
            <a:avLst/>
          </a:prstGeom>
          <a:noFill/>
        </p:spPr>
        <p:txBody>
          <a:bodyPr wrap="square" lIns="0" tIns="0" rIns="0" bIns="0" rtlCol="0">
            <a:spAutoFit/>
          </a:bodyPr>
          <a:lstStyle/>
          <a:p>
            <a:r>
              <a:rPr lang="en-US" sz="1200" dirty="0">
                <a:latin typeface="Calibri" panose="020F0502020204030204" pitchFamily="34" charset="0"/>
                <a:cs typeface="Calibri" panose="020F0502020204030204" pitchFamily="34" charset="0"/>
              </a:rPr>
              <a:t>Regions:</a:t>
            </a:r>
          </a:p>
          <a:p>
            <a:r>
              <a:rPr lang="en-US" sz="1200" dirty="0">
                <a:latin typeface="Calibri" panose="020F0502020204030204" pitchFamily="34" charset="0"/>
                <a:cs typeface="Calibri" panose="020F0502020204030204" pitchFamily="34" charset="0"/>
              </a:rPr>
              <a:t>Nord et Est : 15%, Ouest: 28%, Region Parisienne</a:t>
            </a:r>
            <a:endParaRPr lang="en-IL" sz="1200" dirty="0">
              <a:latin typeface="Calibri" panose="020F0502020204030204" pitchFamily="34" charset="0"/>
              <a:cs typeface="Calibri" panose="020F0502020204030204" pitchFamily="34" charset="0"/>
            </a:endParaRPr>
          </a:p>
          <a:p>
            <a:r>
              <a:rPr lang="en-US" sz="1200" dirty="0">
                <a:latin typeface="Calibri" panose="020F0502020204030204" pitchFamily="34" charset="0"/>
                <a:cs typeface="Calibri" panose="020F0502020204030204" pitchFamily="34" charset="0"/>
              </a:rPr>
              <a:t>: 18%, Sud-Est : 20%, Sud-Ouest: 20%</a:t>
            </a:r>
          </a:p>
        </p:txBody>
      </p:sp>
      <p:sp>
        <p:nvSpPr>
          <p:cNvPr id="36" name="TextBox 35">
            <a:extLst>
              <a:ext uri="{FF2B5EF4-FFF2-40B4-BE49-F238E27FC236}">
                <a16:creationId xmlns:a16="http://schemas.microsoft.com/office/drawing/2014/main" id="{D22BFF72-FB87-CCF4-CCB4-98CDD4EC7754}"/>
              </a:ext>
            </a:extLst>
          </p:cNvPr>
          <p:cNvSpPr txBox="1"/>
          <p:nvPr/>
        </p:nvSpPr>
        <p:spPr>
          <a:xfrm>
            <a:off x="7653922" y="3674759"/>
            <a:ext cx="3545757" cy="923330"/>
          </a:xfrm>
          <a:prstGeom prst="rect">
            <a:avLst/>
          </a:prstGeom>
          <a:noFill/>
        </p:spPr>
        <p:txBody>
          <a:bodyPr wrap="square" lIns="0" tIns="0" rIns="0" bIns="0" rtlCol="0">
            <a:spAutoFit/>
          </a:bodyPr>
          <a:lstStyle/>
          <a:p>
            <a:r>
              <a:rPr lang="en-US" sz="1200" dirty="0">
                <a:latin typeface="Calibri" panose="020F0502020204030204" pitchFamily="34" charset="0"/>
                <a:cs typeface="Calibri" panose="020F0502020204030204" pitchFamily="34" charset="0"/>
              </a:rPr>
              <a:t>Regions:</a:t>
            </a:r>
          </a:p>
          <a:p>
            <a:r>
              <a:rPr lang="en-US" sz="1200" dirty="0" err="1">
                <a:latin typeface="Calibri" panose="020F0502020204030204" pitchFamily="34" charset="0"/>
                <a:cs typeface="Calibri" panose="020F0502020204030204" pitchFamily="34" charset="0"/>
              </a:rPr>
              <a:t>Centralny</a:t>
            </a:r>
            <a:r>
              <a:rPr lang="en-US" sz="1200" dirty="0">
                <a:latin typeface="Calibri" panose="020F0502020204030204" pitchFamily="34" charset="0"/>
                <a:cs typeface="Calibri" panose="020F0502020204030204" pitchFamily="34" charset="0"/>
              </a:rPr>
              <a:t>: 23%, </a:t>
            </a:r>
            <a:r>
              <a:rPr lang="en-US" sz="1200" dirty="0" err="1">
                <a:latin typeface="Calibri" panose="020F0502020204030204" pitchFamily="34" charset="0"/>
                <a:cs typeface="Calibri" panose="020F0502020204030204" pitchFamily="34" charset="0"/>
              </a:rPr>
              <a:t>Makroregion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Pólnocno</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Zachodni</a:t>
            </a:r>
            <a:r>
              <a:rPr lang="en-US" sz="1200" dirty="0">
                <a:latin typeface="Calibri" panose="020F0502020204030204" pitchFamily="34" charset="0"/>
                <a:cs typeface="Calibri" panose="020F0502020204030204" pitchFamily="34" charset="0"/>
              </a:rPr>
              <a:t>: 14%, </a:t>
            </a:r>
            <a:r>
              <a:rPr lang="en-US" sz="1200" dirty="0" err="1">
                <a:latin typeface="Calibri" panose="020F0502020204030204" pitchFamily="34" charset="0"/>
                <a:cs typeface="Calibri" panose="020F0502020204030204" pitchFamily="34" charset="0"/>
              </a:rPr>
              <a:t>Makroregion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Pólnocny</a:t>
            </a:r>
            <a:r>
              <a:rPr lang="en-US" sz="1200" dirty="0">
                <a:latin typeface="Calibri" panose="020F0502020204030204" pitchFamily="34" charset="0"/>
                <a:cs typeface="Calibri" panose="020F0502020204030204" pitchFamily="34" charset="0"/>
              </a:rPr>
              <a:t>: 13%, </a:t>
            </a:r>
            <a:r>
              <a:rPr lang="en-US" sz="1200" dirty="0" err="1">
                <a:latin typeface="Calibri" panose="020F0502020204030204" pitchFamily="34" charset="0"/>
                <a:cs typeface="Calibri" panose="020F0502020204030204" pitchFamily="34" charset="0"/>
              </a:rPr>
              <a:t>Makroregion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Poludniowo</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Zachodni</a:t>
            </a:r>
            <a:r>
              <a:rPr lang="en-US" sz="1200" dirty="0">
                <a:latin typeface="Calibri" panose="020F0502020204030204" pitchFamily="34" charset="0"/>
                <a:cs typeface="Calibri" panose="020F0502020204030204" pitchFamily="34" charset="0"/>
              </a:rPr>
              <a:t>: 11%, </a:t>
            </a:r>
            <a:r>
              <a:rPr lang="en-US" sz="1200" dirty="0" err="1">
                <a:latin typeface="Calibri" panose="020F0502020204030204" pitchFamily="34" charset="0"/>
                <a:cs typeface="Calibri" panose="020F0502020204030204" pitchFamily="34" charset="0"/>
              </a:rPr>
              <a:t>Makroregion</a:t>
            </a:r>
            <a:r>
              <a:rPr lang="en-US" sz="1200" dirty="0">
                <a:latin typeface="Calibri" panose="020F0502020204030204" pitchFamily="34" charset="0"/>
                <a:cs typeface="Calibri" panose="020F0502020204030204" pitchFamily="34" charset="0"/>
              </a:rPr>
              <a:t> </a:t>
            </a:r>
            <a:r>
              <a:rPr lang="en-US" sz="1200" dirty="0" err="1">
                <a:latin typeface="Calibri" panose="020F0502020204030204" pitchFamily="34" charset="0"/>
                <a:cs typeface="Calibri" panose="020F0502020204030204" pitchFamily="34" charset="0"/>
              </a:rPr>
              <a:t>Poludniowy</a:t>
            </a:r>
            <a:r>
              <a:rPr lang="en-US" sz="1200" dirty="0">
                <a:latin typeface="Calibri" panose="020F0502020204030204" pitchFamily="34" charset="0"/>
                <a:cs typeface="Calibri" panose="020F0502020204030204" pitchFamily="34" charset="0"/>
              </a:rPr>
              <a:t>: 21%, </a:t>
            </a:r>
            <a:r>
              <a:rPr lang="en-US" sz="1200" dirty="0" err="1">
                <a:latin typeface="Calibri" panose="020F0502020204030204" pitchFamily="34" charset="0"/>
                <a:cs typeface="Calibri" panose="020F0502020204030204" pitchFamily="34" charset="0"/>
              </a:rPr>
              <a:t>Wschodni</a:t>
            </a:r>
            <a:r>
              <a:rPr lang="en-US" sz="1200" dirty="0">
                <a:latin typeface="Calibri" panose="020F0502020204030204" pitchFamily="34" charset="0"/>
                <a:cs typeface="Calibri" panose="020F0502020204030204" pitchFamily="34" charset="0"/>
              </a:rPr>
              <a:t>: 17%</a:t>
            </a:r>
          </a:p>
        </p:txBody>
      </p:sp>
      <p:sp>
        <p:nvSpPr>
          <p:cNvPr id="37" name="TextBox 36">
            <a:extLst>
              <a:ext uri="{FF2B5EF4-FFF2-40B4-BE49-F238E27FC236}">
                <a16:creationId xmlns:a16="http://schemas.microsoft.com/office/drawing/2014/main" id="{28B51BCB-6E65-A83F-932E-4E4DB7AF3F1E}"/>
              </a:ext>
            </a:extLst>
          </p:cNvPr>
          <p:cNvSpPr txBox="1"/>
          <p:nvPr/>
        </p:nvSpPr>
        <p:spPr>
          <a:xfrm>
            <a:off x="7653922" y="4780953"/>
            <a:ext cx="3545757" cy="369332"/>
          </a:xfrm>
          <a:prstGeom prst="rect">
            <a:avLst/>
          </a:prstGeom>
          <a:noFill/>
        </p:spPr>
        <p:txBody>
          <a:bodyPr wrap="square" lIns="0" tIns="0" rIns="0" bIns="0" rtlCol="0">
            <a:spAutoFit/>
          </a:bodyPr>
          <a:lstStyle/>
          <a:p>
            <a:r>
              <a:rPr lang="en-US" sz="1200" dirty="0">
                <a:latin typeface="Calibri" panose="020F0502020204030204" pitchFamily="34" charset="0"/>
                <a:cs typeface="Calibri" panose="020F0502020204030204" pitchFamily="34" charset="0"/>
              </a:rPr>
              <a:t>General sector: 502 participants ; Arab sector: 250 participants, Orthodox Jew: 251</a:t>
            </a:r>
          </a:p>
        </p:txBody>
      </p:sp>
      <p:pic>
        <p:nvPicPr>
          <p:cNvPr id="6" name="Graphic 5">
            <a:extLst>
              <a:ext uri="{FF2B5EF4-FFF2-40B4-BE49-F238E27FC236}">
                <a16:creationId xmlns:a16="http://schemas.microsoft.com/office/drawing/2014/main" id="{6BD8E710-E8B9-AE9B-4A7D-EC23E75A0F7F}"/>
              </a:ext>
            </a:extLst>
          </p:cNvPr>
          <p:cNvPicPr>
            <a:picLocks noChangeAspect="1"/>
          </p:cNvPicPr>
          <p:nvPr>
            <p:custDataLst>
              <p:tags r:id="rId1"/>
            </p:custDataLst>
          </p:nvPr>
        </p:nvPicPr>
        <p:blipFill>
          <a:blip>
            <a:extLst>
              <a:ext uri="{96DAC541-7B7A-43D3-8B79-37D633B846F1}">
                <asvg:svgBlip xmlns:asvg="http://schemas.microsoft.com/office/drawing/2016/SVG/main" r:embed="rId10"/>
              </a:ext>
            </a:extLst>
          </a:blip>
          <a:stretch>
            <a:fillRect/>
          </a:stretch>
        </p:blipFill>
        <p:spPr>
          <a:xfrm>
            <a:off x="2980661" y="845651"/>
            <a:ext cx="996471" cy="188522"/>
          </a:xfrm>
          <a:prstGeom prst="rect">
            <a:avLst/>
          </a:prstGeom>
        </p:spPr>
      </p:pic>
      <p:sp>
        <p:nvSpPr>
          <p:cNvPr id="5" name="Slide Number Placeholder 4">
            <a:extLst>
              <a:ext uri="{FF2B5EF4-FFF2-40B4-BE49-F238E27FC236}">
                <a16:creationId xmlns:a16="http://schemas.microsoft.com/office/drawing/2014/main" id="{EA3C1D4D-8A77-23A7-12F3-E4E02F53776C}"/>
              </a:ext>
            </a:extLst>
          </p:cNvPr>
          <p:cNvSpPr>
            <a:spLocks noGrp="1"/>
          </p:cNvSpPr>
          <p:nvPr>
            <p:ph type="sldNum" sz="quarter" idx="7"/>
          </p:nvPr>
        </p:nvSpPr>
        <p:spPr>
          <a:xfrm>
            <a:off x="11123613" y="6599550"/>
            <a:ext cx="969962" cy="196850"/>
          </a:xfrm>
          <a:prstGeom prst="rect">
            <a:avLst/>
          </a:prstGeom>
        </p:spPr>
        <p:txBody>
          <a:bodyPr vert="horz" lIns="0" tIns="0" rIns="0" bIns="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2</a:t>
            </a:fld>
            <a:endParaRPr lang="en-IL"/>
          </a:p>
        </p:txBody>
      </p:sp>
    </p:spTree>
    <p:extLst>
      <p:ext uri="{BB962C8B-B14F-4D97-AF65-F5344CB8AC3E}">
        <p14:creationId xmlns:p14="http://schemas.microsoft.com/office/powerpoint/2010/main" val="2540162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FCA80-78EE-D7DD-9AEF-B8D6858DE3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47D38E-25EF-FDBA-31B6-0C9B09788941}"/>
              </a:ext>
            </a:extLst>
          </p:cNvPr>
          <p:cNvSpPr>
            <a:spLocks noGrp="1"/>
          </p:cNvSpPr>
          <p:nvPr>
            <p:ph type="title"/>
          </p:nvPr>
        </p:nvSpPr>
        <p:spPr>
          <a:xfrm>
            <a:off x="354725" y="365125"/>
            <a:ext cx="10040007" cy="1097277"/>
          </a:xfrm>
        </p:spPr>
        <p:txBody>
          <a:bodyPr>
            <a:normAutofit/>
          </a:bodyPr>
          <a:lstStyle/>
          <a:p>
            <a:r>
              <a:rPr lang="en-US" sz="2800" dirty="0"/>
              <a:t>ISRAEL: Jewish Israelis report a strengthened sense of Israeli identity, while Arab Israelis rather say that say their identity has weakened</a:t>
            </a:r>
            <a:endParaRPr lang="en-IL" sz="2800" dirty="0"/>
          </a:p>
        </p:txBody>
      </p:sp>
      <p:sp>
        <p:nvSpPr>
          <p:cNvPr id="3" name="Slide Number Placeholder 2">
            <a:extLst>
              <a:ext uri="{FF2B5EF4-FFF2-40B4-BE49-F238E27FC236}">
                <a16:creationId xmlns:a16="http://schemas.microsoft.com/office/drawing/2014/main" id="{AACF973A-681A-1CBB-A8B8-0E02669AE9C7}"/>
              </a:ext>
            </a:extLst>
          </p:cNvPr>
          <p:cNvSpPr>
            <a:spLocks noGrp="1"/>
          </p:cNvSpPr>
          <p:nvPr>
            <p:ph type="sldNum" sz="quarter" idx="10"/>
          </p:nvPr>
        </p:nvSpPr>
        <p:spPr/>
        <p:txBody>
          <a:bodyPr/>
          <a:lstStyle/>
          <a:p>
            <a:fld id="{4034BEE3-566C-4068-A777-C3A4762E861B}" type="slidenum">
              <a:rPr lang="en-GB" smtClean="0"/>
              <a:pPr/>
              <a:t>3</a:t>
            </a:fld>
            <a:endParaRPr lang="en-GB"/>
          </a:p>
        </p:txBody>
      </p:sp>
      <p:sp>
        <p:nvSpPr>
          <p:cNvPr id="4" name="Footer Placeholder 3">
            <a:extLst>
              <a:ext uri="{FF2B5EF4-FFF2-40B4-BE49-F238E27FC236}">
                <a16:creationId xmlns:a16="http://schemas.microsoft.com/office/drawing/2014/main" id="{507898B2-077E-18EE-0A4A-CDBE57F65836}"/>
              </a:ext>
            </a:extLst>
          </p:cNvPr>
          <p:cNvSpPr>
            <a:spLocks noGrp="1"/>
          </p:cNvSpPr>
          <p:nvPr>
            <p:ph type="ftr" sz="quarter" idx="11"/>
          </p:nvPr>
        </p:nvSpPr>
        <p:spPr>
          <a:xfrm>
            <a:off x="2344862" y="6401550"/>
            <a:ext cx="7495200" cy="198000"/>
          </a:xfrm>
        </p:spPr>
        <p:txBody>
          <a:bodyPr/>
          <a:lstStyle/>
          <a:p>
            <a:r>
              <a:rPr lang="en-US" dirty="0"/>
              <a:t>Following the last 3 years events in Israel (October 7 war, Iran war), has your sense of Israeli identity...</a:t>
            </a:r>
            <a:endParaRPr lang="en-GB" dirty="0"/>
          </a:p>
        </p:txBody>
      </p:sp>
      <p:graphicFrame>
        <p:nvGraphicFramePr>
          <p:cNvPr id="7" name="מציין מיקום תוכן 14">
            <a:extLst>
              <a:ext uri="{FF2B5EF4-FFF2-40B4-BE49-F238E27FC236}">
                <a16:creationId xmlns:a16="http://schemas.microsoft.com/office/drawing/2014/main" id="{550B4182-5327-08E3-AB15-5625CEB55060}"/>
              </a:ext>
            </a:extLst>
          </p:cNvPr>
          <p:cNvGraphicFramePr>
            <a:graphicFrameLocks noGrp="1"/>
          </p:cNvGraphicFramePr>
          <p:nvPr>
            <p:ph sz="quarter" idx="13"/>
          </p:nvPr>
        </p:nvGraphicFramePr>
        <p:xfrm>
          <a:off x="360363" y="1799771"/>
          <a:ext cx="11464925" cy="3919992"/>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12">
            <a:extLst>
              <a:ext uri="{FF2B5EF4-FFF2-40B4-BE49-F238E27FC236}">
                <a16:creationId xmlns:a16="http://schemas.microsoft.com/office/drawing/2014/main" id="{C0208B37-DD5B-082B-A229-896833C0D8DA}"/>
              </a:ext>
            </a:extLst>
          </p:cNvPr>
          <p:cNvSpPr txBox="1"/>
          <p:nvPr/>
        </p:nvSpPr>
        <p:spPr>
          <a:xfrm>
            <a:off x="1317942" y="1584327"/>
            <a:ext cx="4597648" cy="430887"/>
          </a:xfrm>
          <a:prstGeom prst="rect">
            <a:avLst/>
          </a:prstGeom>
          <a:noFill/>
        </p:spPr>
        <p:txBody>
          <a:bodyPr wrap="square" lIns="0" tIns="0" rIns="0" bIns="0" rtlCol="0">
            <a:spAutoFit/>
          </a:bodyPr>
          <a:lstStyle/>
          <a:p>
            <a:r>
              <a:rPr lang="en-US" sz="1400" dirty="0">
                <a:solidFill>
                  <a:srgbClr val="000000"/>
                </a:solidFill>
                <a:latin typeface="Calibri" panose="020F0502020204030204" pitchFamily="34" charset="0"/>
                <a:cs typeface="Calibri" panose="020F0502020204030204" pitchFamily="34" charset="0"/>
              </a:rPr>
              <a:t>Impact on identity following  the 7</a:t>
            </a:r>
            <a:r>
              <a:rPr lang="en-US" sz="1400" baseline="30000" dirty="0">
                <a:solidFill>
                  <a:srgbClr val="000000"/>
                </a:solidFill>
                <a:latin typeface="Calibri" panose="020F0502020204030204" pitchFamily="34" charset="0"/>
                <a:cs typeface="Calibri" panose="020F0502020204030204" pitchFamily="34" charset="0"/>
              </a:rPr>
              <a:t>th</a:t>
            </a:r>
            <a:r>
              <a:rPr lang="en-US" sz="1400" dirty="0">
                <a:solidFill>
                  <a:srgbClr val="000000"/>
                </a:solidFill>
                <a:latin typeface="Calibri" panose="020F0502020204030204" pitchFamily="34" charset="0"/>
                <a:cs typeface="Calibri" panose="020F0502020204030204" pitchFamily="34" charset="0"/>
              </a:rPr>
              <a:t> of October war and the Iran war</a:t>
            </a:r>
          </a:p>
        </p:txBody>
      </p:sp>
      <p:pic>
        <p:nvPicPr>
          <p:cNvPr id="6" name="Picture 5">
            <a:extLst>
              <a:ext uri="{FF2B5EF4-FFF2-40B4-BE49-F238E27FC236}">
                <a16:creationId xmlns:a16="http://schemas.microsoft.com/office/drawing/2014/main" id="{BC230B2B-4971-59EC-CF04-C594F0A7092D}"/>
              </a:ext>
            </a:extLst>
          </p:cNvPr>
          <p:cNvPicPr>
            <a:picLocks noChangeAspect="1"/>
          </p:cNvPicPr>
          <p:nvPr/>
        </p:nvPicPr>
        <p:blipFill>
          <a:blip r:embed="rId3"/>
          <a:stretch>
            <a:fillRect/>
          </a:stretch>
        </p:blipFill>
        <p:spPr>
          <a:xfrm>
            <a:off x="206347" y="1486962"/>
            <a:ext cx="779770" cy="779770"/>
          </a:xfrm>
          <a:prstGeom prst="rect">
            <a:avLst/>
          </a:prstGeom>
        </p:spPr>
      </p:pic>
    </p:spTree>
    <p:extLst>
      <p:ext uri="{BB962C8B-B14F-4D97-AF65-F5344CB8AC3E}">
        <p14:creationId xmlns:p14="http://schemas.microsoft.com/office/powerpoint/2010/main" val="1060973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E16A7-14B2-5FF3-B104-F586E94C5D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ED6AAA-E1E1-BBBC-0CA7-40194ECDEB21}"/>
              </a:ext>
            </a:extLst>
          </p:cNvPr>
          <p:cNvSpPr>
            <a:spLocks noGrp="1"/>
          </p:cNvSpPr>
          <p:nvPr>
            <p:ph type="title"/>
          </p:nvPr>
        </p:nvSpPr>
        <p:spPr>
          <a:xfrm>
            <a:off x="2354316" y="365126"/>
            <a:ext cx="8999483" cy="1125696"/>
          </a:xfrm>
        </p:spPr>
        <p:txBody>
          <a:bodyPr>
            <a:normAutofit fontScale="90000"/>
          </a:bodyPr>
          <a:lstStyle/>
          <a:p>
            <a:r>
              <a:rPr lang="en-US" sz="2700" b="1" dirty="0"/>
              <a:t>Israel:</a:t>
            </a:r>
            <a:r>
              <a:rPr lang="en-US" b="1" dirty="0"/>
              <a:t> </a:t>
            </a:r>
            <a:r>
              <a:rPr lang="en-US" sz="2700" b="1" dirty="0"/>
              <a:t>A substantial number of respondents think Israel is the safest place for a Jew to live. Opinions differ significantly between Jews and Arabs</a:t>
            </a:r>
            <a:endParaRPr lang="en-IL" sz="2700" b="1" dirty="0"/>
          </a:p>
        </p:txBody>
      </p:sp>
      <p:sp>
        <p:nvSpPr>
          <p:cNvPr id="3" name="Slide Number Placeholder 2">
            <a:extLst>
              <a:ext uri="{FF2B5EF4-FFF2-40B4-BE49-F238E27FC236}">
                <a16:creationId xmlns:a16="http://schemas.microsoft.com/office/drawing/2014/main" id="{B7ACE85A-7F71-8455-871C-B3973912DAF1}"/>
              </a:ext>
            </a:extLst>
          </p:cNvPr>
          <p:cNvSpPr>
            <a:spLocks noGrp="1"/>
          </p:cNvSpPr>
          <p:nvPr>
            <p:ph type="sldNum" sz="quarter" idx="10"/>
          </p:nvPr>
        </p:nvSpPr>
        <p:spPr/>
        <p:txBody>
          <a:bodyPr/>
          <a:lstStyle/>
          <a:p>
            <a:fld id="{4034BEE3-566C-4068-A777-C3A4762E861B}" type="slidenum">
              <a:rPr lang="en-GB" smtClean="0"/>
              <a:pPr/>
              <a:t>4</a:t>
            </a:fld>
            <a:endParaRPr lang="en-GB"/>
          </a:p>
        </p:txBody>
      </p:sp>
      <p:sp>
        <p:nvSpPr>
          <p:cNvPr id="4" name="Footer Placeholder 3">
            <a:extLst>
              <a:ext uri="{FF2B5EF4-FFF2-40B4-BE49-F238E27FC236}">
                <a16:creationId xmlns:a16="http://schemas.microsoft.com/office/drawing/2014/main" id="{EE74E9BF-044C-7C62-518F-B686535F384B}"/>
              </a:ext>
            </a:extLst>
          </p:cNvPr>
          <p:cNvSpPr>
            <a:spLocks noGrp="1"/>
          </p:cNvSpPr>
          <p:nvPr>
            <p:ph type="ftr" sz="quarter" idx="11"/>
          </p:nvPr>
        </p:nvSpPr>
        <p:spPr>
          <a:xfrm>
            <a:off x="2068289" y="6401550"/>
            <a:ext cx="7495200" cy="198000"/>
          </a:xfrm>
        </p:spPr>
        <p:txBody>
          <a:bodyPr/>
          <a:lstStyle/>
          <a:p>
            <a:r>
              <a:rPr lang="en-US" dirty="0"/>
              <a:t>Where is it safer for a Jew to live - in Israel or in Europe? </a:t>
            </a:r>
            <a:endParaRPr lang="en-GB" dirty="0"/>
          </a:p>
        </p:txBody>
      </p:sp>
      <p:graphicFrame>
        <p:nvGraphicFramePr>
          <p:cNvPr id="10" name="מציין מיקום תוכן 14">
            <a:extLst>
              <a:ext uri="{FF2B5EF4-FFF2-40B4-BE49-F238E27FC236}">
                <a16:creationId xmlns:a16="http://schemas.microsoft.com/office/drawing/2014/main" id="{502C6C11-4968-6B6D-D7C4-A513E8E03BB1}"/>
              </a:ext>
            </a:extLst>
          </p:cNvPr>
          <p:cNvGraphicFramePr>
            <a:graphicFrameLocks noGrp="1"/>
          </p:cNvGraphicFramePr>
          <p:nvPr>
            <p:ph sz="quarter" idx="13"/>
          </p:nvPr>
        </p:nvGraphicFramePr>
        <p:xfrm>
          <a:off x="360364" y="1906588"/>
          <a:ext cx="8297862" cy="3768463"/>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a:extLst>
              <a:ext uri="{FF2B5EF4-FFF2-40B4-BE49-F238E27FC236}">
                <a16:creationId xmlns:a16="http://schemas.microsoft.com/office/drawing/2014/main" id="{4FD9E4D1-F8DE-D86A-0B1D-0CB0E708B831}"/>
              </a:ext>
            </a:extLst>
          </p:cNvPr>
          <p:cNvSpPr txBox="1"/>
          <p:nvPr/>
        </p:nvSpPr>
        <p:spPr>
          <a:xfrm>
            <a:off x="2068289" y="5324575"/>
            <a:ext cx="917560" cy="153888"/>
          </a:xfrm>
          <a:prstGeom prst="rect">
            <a:avLst/>
          </a:prstGeom>
          <a:noFill/>
        </p:spPr>
        <p:txBody>
          <a:bodyPr wrap="square" lIns="0" tIns="0" rIns="0" bIns="0" rtlCol="0">
            <a:spAutoFit/>
          </a:bodyPr>
          <a:lstStyle/>
          <a:p>
            <a:pPr algn="ctr"/>
            <a:r>
              <a:rPr lang="en-US" sz="1000" dirty="0"/>
              <a:t>N=1003</a:t>
            </a:r>
            <a:endParaRPr lang="en-IL" sz="1000" dirty="0" err="1"/>
          </a:p>
        </p:txBody>
      </p:sp>
      <p:sp>
        <p:nvSpPr>
          <p:cNvPr id="18" name="TextBox 17">
            <a:extLst>
              <a:ext uri="{FF2B5EF4-FFF2-40B4-BE49-F238E27FC236}">
                <a16:creationId xmlns:a16="http://schemas.microsoft.com/office/drawing/2014/main" id="{142F3241-9029-FBA9-062F-53263F839985}"/>
              </a:ext>
            </a:extLst>
          </p:cNvPr>
          <p:cNvSpPr txBox="1"/>
          <p:nvPr/>
        </p:nvSpPr>
        <p:spPr>
          <a:xfrm>
            <a:off x="4509295" y="5324575"/>
            <a:ext cx="917560" cy="153888"/>
          </a:xfrm>
          <a:prstGeom prst="rect">
            <a:avLst/>
          </a:prstGeom>
          <a:noFill/>
        </p:spPr>
        <p:txBody>
          <a:bodyPr wrap="square" lIns="0" tIns="0" rIns="0" bIns="0" rtlCol="0">
            <a:spAutoFit/>
          </a:bodyPr>
          <a:lstStyle/>
          <a:p>
            <a:pPr algn="ctr"/>
            <a:r>
              <a:rPr lang="en-US" sz="1000" dirty="0"/>
              <a:t>N=753</a:t>
            </a:r>
            <a:endParaRPr lang="en-IL" sz="1000" dirty="0" err="1"/>
          </a:p>
        </p:txBody>
      </p:sp>
      <p:sp>
        <p:nvSpPr>
          <p:cNvPr id="19" name="TextBox 18">
            <a:extLst>
              <a:ext uri="{FF2B5EF4-FFF2-40B4-BE49-F238E27FC236}">
                <a16:creationId xmlns:a16="http://schemas.microsoft.com/office/drawing/2014/main" id="{BA0475D9-E8FD-7FE9-A4A2-7B27BE01250E}"/>
              </a:ext>
            </a:extLst>
          </p:cNvPr>
          <p:cNvSpPr txBox="1"/>
          <p:nvPr/>
        </p:nvSpPr>
        <p:spPr>
          <a:xfrm>
            <a:off x="6910062" y="5324575"/>
            <a:ext cx="917560" cy="153888"/>
          </a:xfrm>
          <a:prstGeom prst="rect">
            <a:avLst/>
          </a:prstGeom>
          <a:noFill/>
        </p:spPr>
        <p:txBody>
          <a:bodyPr wrap="square" lIns="0" tIns="0" rIns="0" bIns="0" rtlCol="0">
            <a:spAutoFit/>
          </a:bodyPr>
          <a:lstStyle/>
          <a:p>
            <a:pPr algn="ctr"/>
            <a:r>
              <a:rPr lang="en-US" sz="1000" dirty="0"/>
              <a:t>N=250</a:t>
            </a:r>
            <a:endParaRPr lang="en-IL" sz="1000" dirty="0" err="1"/>
          </a:p>
        </p:txBody>
      </p:sp>
      <p:cxnSp>
        <p:nvCxnSpPr>
          <p:cNvPr id="20" name="Straight Connector 19">
            <a:extLst>
              <a:ext uri="{FF2B5EF4-FFF2-40B4-BE49-F238E27FC236}">
                <a16:creationId xmlns:a16="http://schemas.microsoft.com/office/drawing/2014/main" id="{44BE0280-F6B2-DBD4-FE1F-E16D3C8A6B7D}"/>
              </a:ext>
            </a:extLst>
          </p:cNvPr>
          <p:cNvCxnSpPr/>
          <p:nvPr/>
        </p:nvCxnSpPr>
        <p:spPr>
          <a:xfrm flipV="1">
            <a:off x="3830319" y="1906588"/>
            <a:ext cx="0" cy="3571875"/>
          </a:xfrm>
          <a:prstGeom prst="line">
            <a:avLst/>
          </a:prstGeom>
          <a:ln w="1270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69D61C2-F9AB-DC32-3293-67E8A1F254BC}"/>
              </a:ext>
            </a:extLst>
          </p:cNvPr>
          <p:cNvSpPr txBox="1"/>
          <p:nvPr/>
        </p:nvSpPr>
        <p:spPr>
          <a:xfrm>
            <a:off x="360363" y="1275377"/>
            <a:ext cx="2418932" cy="215444"/>
          </a:xfrm>
          <a:prstGeom prst="rect">
            <a:avLst/>
          </a:prstGeom>
          <a:noFill/>
        </p:spPr>
        <p:txBody>
          <a:bodyPr wrap="square" lIns="0" tIns="0" rIns="0" bIns="0" rtlCol="0">
            <a:spAutoFit/>
          </a:bodyPr>
          <a:lstStyle/>
          <a:p>
            <a:r>
              <a:rPr lang="en-US" sz="1400" dirty="0">
                <a:solidFill>
                  <a:srgbClr val="000000"/>
                </a:solidFill>
                <a:latin typeface="Calibri" panose="020F0502020204030204" pitchFamily="34" charset="0"/>
                <a:cs typeface="Calibri" panose="020F0502020204030204" pitchFamily="34" charset="0"/>
              </a:rPr>
              <a:t>Safety: Israel vs. Europe</a:t>
            </a:r>
            <a:endParaRPr lang="en-IL" sz="1400" dirty="0" err="1">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9744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A3DF5-A9D8-63CB-AA7F-6A35557B67EA}"/>
              </a:ext>
            </a:extLst>
          </p:cNvPr>
          <p:cNvSpPr>
            <a:spLocks noGrp="1"/>
          </p:cNvSpPr>
          <p:nvPr>
            <p:ph type="title"/>
          </p:nvPr>
        </p:nvSpPr>
        <p:spPr>
          <a:xfrm>
            <a:off x="798786" y="588579"/>
            <a:ext cx="10555014" cy="1102109"/>
          </a:xfrm>
        </p:spPr>
        <p:txBody>
          <a:bodyPr>
            <a:normAutofit/>
          </a:bodyPr>
          <a:lstStyle/>
          <a:p>
            <a:r>
              <a:rPr lang="en-US" sz="2000" b="1" dirty="0"/>
              <a:t>A perception gap exists between Israelis and Europeans. Israelis view Israel as the safest place for Jews to live. Poland stands out from the other European countries, with the highest proportion (35%) viewing Israel as the safer option</a:t>
            </a:r>
            <a:endParaRPr lang="en-IL" sz="2000" b="1" dirty="0"/>
          </a:p>
        </p:txBody>
      </p:sp>
      <p:sp>
        <p:nvSpPr>
          <p:cNvPr id="3" name="Slide Number Placeholder 2">
            <a:extLst>
              <a:ext uri="{FF2B5EF4-FFF2-40B4-BE49-F238E27FC236}">
                <a16:creationId xmlns:a16="http://schemas.microsoft.com/office/drawing/2014/main" id="{4EC5ECA1-A6EC-1401-6B82-22ECFE878AA6}"/>
              </a:ext>
            </a:extLst>
          </p:cNvPr>
          <p:cNvSpPr>
            <a:spLocks noGrp="1"/>
          </p:cNvSpPr>
          <p:nvPr>
            <p:ph type="sldNum" sz="quarter" idx="10"/>
          </p:nvPr>
        </p:nvSpPr>
        <p:spPr/>
        <p:txBody>
          <a:bodyPr/>
          <a:lstStyle/>
          <a:p>
            <a:fld id="{4034BEE3-566C-4068-A777-C3A4762E861B}" type="slidenum">
              <a:rPr lang="en-GB" smtClean="0"/>
              <a:pPr/>
              <a:t>5</a:t>
            </a:fld>
            <a:endParaRPr lang="en-GB"/>
          </a:p>
        </p:txBody>
      </p:sp>
      <p:sp>
        <p:nvSpPr>
          <p:cNvPr id="4" name="Footer Placeholder 3">
            <a:extLst>
              <a:ext uri="{FF2B5EF4-FFF2-40B4-BE49-F238E27FC236}">
                <a16:creationId xmlns:a16="http://schemas.microsoft.com/office/drawing/2014/main" id="{475F2010-AC9E-EF13-25C3-AD05C2D88DE0}"/>
              </a:ext>
            </a:extLst>
          </p:cNvPr>
          <p:cNvSpPr>
            <a:spLocks noGrp="1"/>
          </p:cNvSpPr>
          <p:nvPr>
            <p:ph type="ftr" sz="quarter" idx="11"/>
          </p:nvPr>
        </p:nvSpPr>
        <p:spPr>
          <a:xfrm>
            <a:off x="2068289" y="6401550"/>
            <a:ext cx="7495200" cy="198000"/>
          </a:xfrm>
        </p:spPr>
        <p:txBody>
          <a:bodyPr/>
          <a:lstStyle/>
          <a:p>
            <a:r>
              <a:rPr lang="en-US" dirty="0"/>
              <a:t>Where is it safer for a Jew to live - in Israel or in Europe? </a:t>
            </a:r>
            <a:endParaRPr lang="en-GB" dirty="0"/>
          </a:p>
        </p:txBody>
      </p:sp>
      <p:graphicFrame>
        <p:nvGraphicFramePr>
          <p:cNvPr id="10" name="מציין מיקום תוכן 14">
            <a:extLst>
              <a:ext uri="{FF2B5EF4-FFF2-40B4-BE49-F238E27FC236}">
                <a16:creationId xmlns:a16="http://schemas.microsoft.com/office/drawing/2014/main" id="{6510574E-BFD9-04D6-D5C3-557A2C5B46B8}"/>
              </a:ext>
            </a:extLst>
          </p:cNvPr>
          <p:cNvGraphicFramePr>
            <a:graphicFrameLocks noGrp="1"/>
          </p:cNvGraphicFramePr>
          <p:nvPr>
            <p:ph sz="quarter" idx="13"/>
          </p:nvPr>
        </p:nvGraphicFramePr>
        <p:xfrm>
          <a:off x="360363" y="2376488"/>
          <a:ext cx="11464925" cy="3343275"/>
        </p:xfrm>
        <a:graphic>
          <a:graphicData uri="http://schemas.openxmlformats.org/drawingml/2006/chart">
            <c:chart xmlns:c="http://schemas.openxmlformats.org/drawingml/2006/chart" xmlns:r="http://schemas.openxmlformats.org/officeDocument/2006/relationships" r:id="rId2"/>
          </a:graphicData>
        </a:graphic>
      </p:graphicFrame>
      <p:pic>
        <p:nvPicPr>
          <p:cNvPr id="12" name="Picture 11">
            <a:extLst>
              <a:ext uri="{FF2B5EF4-FFF2-40B4-BE49-F238E27FC236}">
                <a16:creationId xmlns:a16="http://schemas.microsoft.com/office/drawing/2014/main" id="{8709B6C0-0333-1B29-D13E-0BE5F0898416}"/>
              </a:ext>
            </a:extLst>
          </p:cNvPr>
          <p:cNvPicPr>
            <a:picLocks noChangeAspect="1"/>
          </p:cNvPicPr>
          <p:nvPr/>
        </p:nvPicPr>
        <p:blipFill rotWithShape="1">
          <a:blip r:embed="rId3"/>
          <a:srcRect l="1350" t="7475" b="11218"/>
          <a:stretch/>
        </p:blipFill>
        <p:spPr>
          <a:xfrm>
            <a:off x="8515076" y="5352528"/>
            <a:ext cx="615821" cy="507556"/>
          </a:xfrm>
          <a:prstGeom prst="rect">
            <a:avLst/>
          </a:prstGeom>
        </p:spPr>
      </p:pic>
      <p:pic>
        <p:nvPicPr>
          <p:cNvPr id="13" name="Picture 12">
            <a:extLst>
              <a:ext uri="{FF2B5EF4-FFF2-40B4-BE49-F238E27FC236}">
                <a16:creationId xmlns:a16="http://schemas.microsoft.com/office/drawing/2014/main" id="{B6683925-58BA-A43C-6DEB-0EEEA63EE86F}"/>
              </a:ext>
            </a:extLst>
          </p:cNvPr>
          <p:cNvPicPr>
            <a:picLocks noChangeAspect="1"/>
          </p:cNvPicPr>
          <p:nvPr/>
        </p:nvPicPr>
        <p:blipFill>
          <a:blip r:embed="rId4"/>
          <a:stretch>
            <a:fillRect/>
          </a:stretch>
        </p:blipFill>
        <p:spPr>
          <a:xfrm>
            <a:off x="4561728" y="5362886"/>
            <a:ext cx="463288" cy="463288"/>
          </a:xfrm>
          <a:prstGeom prst="rect">
            <a:avLst/>
          </a:prstGeom>
        </p:spPr>
      </p:pic>
      <p:pic>
        <p:nvPicPr>
          <p:cNvPr id="14" name="Picture 13">
            <a:extLst>
              <a:ext uri="{FF2B5EF4-FFF2-40B4-BE49-F238E27FC236}">
                <a16:creationId xmlns:a16="http://schemas.microsoft.com/office/drawing/2014/main" id="{AB8E8496-35E0-4428-AE31-F15D49F18619}"/>
              </a:ext>
            </a:extLst>
          </p:cNvPr>
          <p:cNvPicPr>
            <a:picLocks noChangeAspect="1"/>
          </p:cNvPicPr>
          <p:nvPr/>
        </p:nvPicPr>
        <p:blipFill>
          <a:blip r:embed="rId5">
            <a:clrChange>
              <a:clrFrom>
                <a:srgbClr val="F3F3F3"/>
              </a:clrFrom>
              <a:clrTo>
                <a:srgbClr val="F3F3F3">
                  <a:alpha val="0"/>
                </a:srgbClr>
              </a:clrTo>
            </a:clrChange>
          </a:blip>
          <a:stretch>
            <a:fillRect/>
          </a:stretch>
        </p:blipFill>
        <p:spPr>
          <a:xfrm>
            <a:off x="6443217" y="5245867"/>
            <a:ext cx="720877" cy="720877"/>
          </a:xfrm>
          <a:prstGeom prst="rect">
            <a:avLst/>
          </a:prstGeom>
        </p:spPr>
      </p:pic>
      <p:pic>
        <p:nvPicPr>
          <p:cNvPr id="15" name="Picture 14">
            <a:extLst>
              <a:ext uri="{FF2B5EF4-FFF2-40B4-BE49-F238E27FC236}">
                <a16:creationId xmlns:a16="http://schemas.microsoft.com/office/drawing/2014/main" id="{65208E58-414A-DB96-93D5-AC85AFD53BC0}"/>
              </a:ext>
            </a:extLst>
          </p:cNvPr>
          <p:cNvPicPr>
            <a:picLocks noChangeAspect="1"/>
          </p:cNvPicPr>
          <p:nvPr/>
        </p:nvPicPr>
        <p:blipFill>
          <a:blip r:embed="rId6"/>
          <a:stretch>
            <a:fillRect/>
          </a:stretch>
        </p:blipFill>
        <p:spPr>
          <a:xfrm>
            <a:off x="10481879" y="5349712"/>
            <a:ext cx="720877" cy="539963"/>
          </a:xfrm>
          <a:prstGeom prst="rect">
            <a:avLst/>
          </a:prstGeom>
        </p:spPr>
      </p:pic>
      <p:pic>
        <p:nvPicPr>
          <p:cNvPr id="16" name="Picture 15">
            <a:extLst>
              <a:ext uri="{FF2B5EF4-FFF2-40B4-BE49-F238E27FC236}">
                <a16:creationId xmlns:a16="http://schemas.microsoft.com/office/drawing/2014/main" id="{2662E217-AB03-6CAF-816C-DBFF95B0EBAA}"/>
              </a:ext>
            </a:extLst>
          </p:cNvPr>
          <p:cNvPicPr>
            <a:picLocks noChangeAspect="1"/>
          </p:cNvPicPr>
          <p:nvPr/>
        </p:nvPicPr>
        <p:blipFill>
          <a:blip r:embed="rId7"/>
          <a:stretch>
            <a:fillRect/>
          </a:stretch>
        </p:blipFill>
        <p:spPr>
          <a:xfrm>
            <a:off x="2451037" y="5283595"/>
            <a:ext cx="606079" cy="606079"/>
          </a:xfrm>
          <a:prstGeom prst="rect">
            <a:avLst/>
          </a:prstGeom>
        </p:spPr>
      </p:pic>
      <p:sp>
        <p:nvSpPr>
          <p:cNvPr id="6" name="TextBox 5">
            <a:extLst>
              <a:ext uri="{FF2B5EF4-FFF2-40B4-BE49-F238E27FC236}">
                <a16:creationId xmlns:a16="http://schemas.microsoft.com/office/drawing/2014/main" id="{C13FCE8F-F5F3-B8D0-F28D-B7CCC14F5CEC}"/>
              </a:ext>
            </a:extLst>
          </p:cNvPr>
          <p:cNvSpPr txBox="1"/>
          <p:nvPr/>
        </p:nvSpPr>
        <p:spPr>
          <a:xfrm>
            <a:off x="420584" y="2020723"/>
            <a:ext cx="2418932" cy="215444"/>
          </a:xfrm>
          <a:prstGeom prst="rect">
            <a:avLst/>
          </a:prstGeom>
          <a:noFill/>
        </p:spPr>
        <p:txBody>
          <a:bodyPr wrap="square" lIns="0" tIns="0" rIns="0" bIns="0" rtlCol="0">
            <a:spAutoFit/>
          </a:bodyPr>
          <a:lstStyle/>
          <a:p>
            <a:r>
              <a:rPr lang="en-US" sz="1400" dirty="0">
                <a:solidFill>
                  <a:srgbClr val="000000"/>
                </a:solidFill>
                <a:latin typeface="Calibri" panose="020F0502020204030204" pitchFamily="34" charset="0"/>
                <a:cs typeface="Calibri" panose="020F0502020204030204" pitchFamily="34" charset="0"/>
              </a:rPr>
              <a:t>Safety: Israel vs. Europe</a:t>
            </a:r>
            <a:endParaRPr lang="en-IL" sz="1400" dirty="0" err="1">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1139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A1922-0B1C-38E3-4183-62962A9F3C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37747C-A491-1C07-0F30-1E63367BDC5A}"/>
              </a:ext>
            </a:extLst>
          </p:cNvPr>
          <p:cNvSpPr>
            <a:spLocks noGrp="1"/>
          </p:cNvSpPr>
          <p:nvPr>
            <p:ph type="title"/>
          </p:nvPr>
        </p:nvSpPr>
        <p:spPr>
          <a:xfrm>
            <a:off x="359999" y="227518"/>
            <a:ext cx="11466875" cy="403200"/>
          </a:xfrm>
        </p:spPr>
        <p:txBody>
          <a:bodyPr>
            <a:normAutofit fontScale="90000"/>
          </a:bodyPr>
          <a:lstStyle/>
          <a:p>
            <a:r>
              <a:rPr lang="en-US" sz="2000" dirty="0"/>
              <a:t>ISRAEL: 54 percent of the respondents see it as important to fight for liberal democracy. Jewish Israelis are more likely than Arabs to view their country as leading the West's fight against radicalism.</a:t>
            </a:r>
            <a:endParaRPr lang="en-IL" sz="2000" dirty="0"/>
          </a:p>
        </p:txBody>
      </p:sp>
      <p:sp>
        <p:nvSpPr>
          <p:cNvPr id="3" name="Slide Number Placeholder 2">
            <a:extLst>
              <a:ext uri="{FF2B5EF4-FFF2-40B4-BE49-F238E27FC236}">
                <a16:creationId xmlns:a16="http://schemas.microsoft.com/office/drawing/2014/main" id="{87E731EB-5408-C2E8-AD6F-D46CDE72CF00}"/>
              </a:ext>
            </a:extLst>
          </p:cNvPr>
          <p:cNvSpPr>
            <a:spLocks noGrp="1"/>
          </p:cNvSpPr>
          <p:nvPr>
            <p:ph type="sldNum" sz="quarter" idx="10"/>
          </p:nvPr>
        </p:nvSpPr>
        <p:spPr/>
        <p:txBody>
          <a:bodyPr/>
          <a:lstStyle/>
          <a:p>
            <a:fld id="{4034BEE3-566C-4068-A777-C3A4762E861B}" type="slidenum">
              <a:rPr lang="en-GB" smtClean="0"/>
              <a:pPr/>
              <a:t>6</a:t>
            </a:fld>
            <a:endParaRPr lang="en-GB"/>
          </a:p>
        </p:txBody>
      </p:sp>
      <p:sp>
        <p:nvSpPr>
          <p:cNvPr id="4" name="Footer Placeholder 3">
            <a:extLst>
              <a:ext uri="{FF2B5EF4-FFF2-40B4-BE49-F238E27FC236}">
                <a16:creationId xmlns:a16="http://schemas.microsoft.com/office/drawing/2014/main" id="{F8725588-A2A1-1554-912B-B18225B75ADC}"/>
              </a:ext>
            </a:extLst>
          </p:cNvPr>
          <p:cNvSpPr>
            <a:spLocks noGrp="1"/>
          </p:cNvSpPr>
          <p:nvPr>
            <p:ph type="ftr" sz="quarter" idx="11"/>
          </p:nvPr>
        </p:nvSpPr>
        <p:spPr>
          <a:xfrm>
            <a:off x="2227502" y="6427282"/>
            <a:ext cx="7495200" cy="198000"/>
          </a:xfrm>
        </p:spPr>
        <p:txBody>
          <a:bodyPr/>
          <a:lstStyle/>
          <a:p>
            <a:pPr>
              <a:lnSpc>
                <a:spcPct val="150000"/>
              </a:lnSpc>
            </a:pPr>
            <a:r>
              <a:rPr lang="en-US" dirty="0"/>
              <a:t>To what extend do you agree or disagree with the statement: “it is important to fight for liberal democracy”?</a:t>
            </a:r>
          </a:p>
          <a:p>
            <a:pPr>
              <a:lnSpc>
                <a:spcPct val="150000"/>
              </a:lnSpc>
            </a:pPr>
            <a:r>
              <a:rPr lang="en-US" dirty="0"/>
              <a:t>To what extend do you agree or disagree with the statement: “Israel is at the forefront of the West in the fight against radicalism”?</a:t>
            </a:r>
            <a:endParaRPr lang="en-IL" dirty="0"/>
          </a:p>
          <a:p>
            <a:pPr>
              <a:lnSpc>
                <a:spcPct val="150000"/>
              </a:lnSpc>
            </a:pPr>
            <a:endParaRPr lang="en-GB" dirty="0"/>
          </a:p>
        </p:txBody>
      </p:sp>
      <p:graphicFrame>
        <p:nvGraphicFramePr>
          <p:cNvPr id="8" name="מציין מיקום תוכן 14">
            <a:extLst>
              <a:ext uri="{FF2B5EF4-FFF2-40B4-BE49-F238E27FC236}">
                <a16:creationId xmlns:a16="http://schemas.microsoft.com/office/drawing/2014/main" id="{83BBE622-DB00-C9D8-3066-B7A0B14E2495}"/>
              </a:ext>
            </a:extLst>
          </p:cNvPr>
          <p:cNvGraphicFramePr>
            <a:graphicFrameLocks noGrp="1"/>
          </p:cNvGraphicFramePr>
          <p:nvPr>
            <p:ph sz="quarter" idx="12"/>
          </p:nvPr>
        </p:nvGraphicFramePr>
        <p:xfrm>
          <a:off x="360363" y="1709738"/>
          <a:ext cx="5840412" cy="4000500"/>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Connector 12">
            <a:extLst>
              <a:ext uri="{FF2B5EF4-FFF2-40B4-BE49-F238E27FC236}">
                <a16:creationId xmlns:a16="http://schemas.microsoft.com/office/drawing/2014/main" id="{722AA336-A772-C959-E219-806FE7462BAB}"/>
              </a:ext>
            </a:extLst>
          </p:cNvPr>
          <p:cNvCxnSpPr>
            <a:cxnSpLocks/>
          </p:cNvCxnSpPr>
          <p:nvPr/>
        </p:nvCxnSpPr>
        <p:spPr>
          <a:xfrm>
            <a:off x="6661435" y="1781580"/>
            <a:ext cx="0" cy="3581301"/>
          </a:xfrm>
          <a:prstGeom prst="line">
            <a:avLst/>
          </a:prstGeom>
          <a:ln w="127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14FEEFC-4136-D9DA-D490-0A23E8D8661B}"/>
              </a:ext>
            </a:extLst>
          </p:cNvPr>
          <p:cNvSpPr txBox="1"/>
          <p:nvPr/>
        </p:nvSpPr>
        <p:spPr>
          <a:xfrm>
            <a:off x="359999" y="962351"/>
            <a:ext cx="4597648" cy="215444"/>
          </a:xfrm>
          <a:prstGeom prst="rect">
            <a:avLst/>
          </a:prstGeom>
          <a:noFill/>
        </p:spPr>
        <p:txBody>
          <a:bodyPr wrap="square" lIns="0" tIns="0" rIns="0" bIns="0" rtlCol="0">
            <a:spAutoFit/>
          </a:bodyPr>
          <a:lstStyle/>
          <a:p>
            <a:r>
              <a:rPr lang="en-US" sz="1400" dirty="0">
                <a:solidFill>
                  <a:srgbClr val="000000"/>
                </a:solidFill>
                <a:latin typeface="Calibri" panose="020F0502020204030204" pitchFamily="34" charset="0"/>
                <a:cs typeface="Calibri" panose="020F0502020204030204" pitchFamily="34" charset="0"/>
              </a:rPr>
              <a:t>To what extent do you agree or disagree with the statement…</a:t>
            </a:r>
          </a:p>
        </p:txBody>
      </p:sp>
      <p:sp>
        <p:nvSpPr>
          <p:cNvPr id="15" name="TextBox 14">
            <a:extLst>
              <a:ext uri="{FF2B5EF4-FFF2-40B4-BE49-F238E27FC236}">
                <a16:creationId xmlns:a16="http://schemas.microsoft.com/office/drawing/2014/main" id="{317EBAD7-FE9C-CDB2-0DBE-913B6070B61E}"/>
              </a:ext>
            </a:extLst>
          </p:cNvPr>
          <p:cNvSpPr txBox="1"/>
          <p:nvPr/>
        </p:nvSpPr>
        <p:spPr>
          <a:xfrm>
            <a:off x="2227502" y="1565298"/>
            <a:ext cx="3541892" cy="276999"/>
          </a:xfrm>
          <a:prstGeom prst="rect">
            <a:avLst/>
          </a:prstGeom>
          <a:noFill/>
        </p:spPr>
        <p:txBody>
          <a:bodyPr wrap="square">
            <a:spAutoFit/>
          </a:bodyPr>
          <a:lstStyle/>
          <a:p>
            <a:r>
              <a:rPr lang="en-IL" sz="1200" b="1" dirty="0">
                <a:latin typeface="Calibri" panose="020F0502020204030204" pitchFamily="34" charset="0"/>
                <a:ea typeface="Calibri" panose="020F0502020204030204" pitchFamily="34" charset="0"/>
                <a:cs typeface="Calibri" panose="020F0502020204030204" pitchFamily="34" charset="0"/>
              </a:rPr>
              <a:t>“</a:t>
            </a:r>
            <a:r>
              <a:rPr lang="en-US" sz="1200" b="1" dirty="0">
                <a:latin typeface="Calibri" panose="020F0502020204030204" pitchFamily="34" charset="0"/>
                <a:ea typeface="Calibri" panose="020F0502020204030204" pitchFamily="34" charset="0"/>
                <a:cs typeface="Calibri" panose="020F0502020204030204" pitchFamily="34" charset="0"/>
              </a:rPr>
              <a:t>It is important to fight for liberal democracy</a:t>
            </a:r>
            <a:r>
              <a:rPr lang="en-IL" sz="1200" b="1" dirty="0">
                <a:latin typeface="Calibri" panose="020F0502020204030204" pitchFamily="34" charset="0"/>
                <a:ea typeface="Calibri" panose="020F0502020204030204" pitchFamily="34" charset="0"/>
                <a:cs typeface="Calibri" panose="020F0502020204030204" pitchFamily="34" charset="0"/>
              </a:rPr>
              <a:t>."</a:t>
            </a:r>
          </a:p>
        </p:txBody>
      </p:sp>
      <p:sp>
        <p:nvSpPr>
          <p:cNvPr id="16" name="TextBox 15">
            <a:extLst>
              <a:ext uri="{FF2B5EF4-FFF2-40B4-BE49-F238E27FC236}">
                <a16:creationId xmlns:a16="http://schemas.microsoft.com/office/drawing/2014/main" id="{4350243A-D1C9-933F-027E-FBE540393236}"/>
              </a:ext>
            </a:extLst>
          </p:cNvPr>
          <p:cNvSpPr txBox="1"/>
          <p:nvPr/>
        </p:nvSpPr>
        <p:spPr>
          <a:xfrm>
            <a:off x="7502239" y="1565298"/>
            <a:ext cx="3899183" cy="461665"/>
          </a:xfrm>
          <a:prstGeom prst="rect">
            <a:avLst/>
          </a:prstGeom>
          <a:noFill/>
        </p:spPr>
        <p:txBody>
          <a:bodyPr wrap="square">
            <a:spAutoFit/>
          </a:bodyPr>
          <a:lstStyle/>
          <a:p>
            <a:r>
              <a:rPr lang="en-IL" sz="1200" b="1" dirty="0">
                <a:latin typeface="Calibri" panose="020F0502020204030204" pitchFamily="34" charset="0"/>
                <a:ea typeface="Calibri" panose="020F0502020204030204" pitchFamily="34" charset="0"/>
                <a:cs typeface="Calibri" panose="020F0502020204030204" pitchFamily="34" charset="0"/>
              </a:rPr>
              <a:t>“</a:t>
            </a:r>
            <a:r>
              <a:rPr lang="en-US" sz="1200" b="1" dirty="0">
                <a:latin typeface="Calibri" panose="020F0502020204030204" pitchFamily="34" charset="0"/>
                <a:ea typeface="Calibri" panose="020F0502020204030204" pitchFamily="34" charset="0"/>
                <a:cs typeface="Calibri" panose="020F0502020204030204" pitchFamily="34" charset="0"/>
              </a:rPr>
              <a:t>Israel is at the forefront of the West’s fight against radicalism</a:t>
            </a:r>
            <a:r>
              <a:rPr lang="en-IL" sz="1200" b="1" dirty="0">
                <a:latin typeface="Calibri" panose="020F0502020204030204" pitchFamily="34" charset="0"/>
                <a:ea typeface="Calibri" panose="020F0502020204030204" pitchFamily="34" charset="0"/>
                <a:cs typeface="Calibri" panose="020F0502020204030204" pitchFamily="34" charset="0"/>
              </a:rPr>
              <a:t>"</a:t>
            </a:r>
          </a:p>
        </p:txBody>
      </p:sp>
      <p:pic>
        <p:nvPicPr>
          <p:cNvPr id="5" name="Picture 4">
            <a:extLst>
              <a:ext uri="{FF2B5EF4-FFF2-40B4-BE49-F238E27FC236}">
                <a16:creationId xmlns:a16="http://schemas.microsoft.com/office/drawing/2014/main" id="{A60C626A-44FD-AA8F-7992-53C4DAF8D798}"/>
              </a:ext>
            </a:extLst>
          </p:cNvPr>
          <p:cNvPicPr>
            <a:picLocks noChangeAspect="1"/>
          </p:cNvPicPr>
          <p:nvPr/>
        </p:nvPicPr>
        <p:blipFill>
          <a:blip r:embed="rId3"/>
          <a:stretch>
            <a:fillRect/>
          </a:stretch>
        </p:blipFill>
        <p:spPr>
          <a:xfrm>
            <a:off x="359999" y="1247633"/>
            <a:ext cx="779770" cy="779770"/>
          </a:xfrm>
          <a:prstGeom prst="rect">
            <a:avLst/>
          </a:prstGeom>
        </p:spPr>
      </p:pic>
      <p:graphicFrame>
        <p:nvGraphicFramePr>
          <p:cNvPr id="9" name="מציין מיקום תוכן 14">
            <a:extLst>
              <a:ext uri="{FF2B5EF4-FFF2-40B4-BE49-F238E27FC236}">
                <a16:creationId xmlns:a16="http://schemas.microsoft.com/office/drawing/2014/main" id="{ABA30878-2860-B6CE-D18B-771692693490}"/>
              </a:ext>
            </a:extLst>
          </p:cNvPr>
          <p:cNvGraphicFramePr>
            <a:graphicFrameLocks noGrp="1"/>
          </p:cNvGraphicFramePr>
          <p:nvPr>
            <p:ph sz="quarter" idx="13"/>
          </p:nvPr>
        </p:nvGraphicFramePr>
        <p:xfrm>
          <a:off x="6200775" y="1709738"/>
          <a:ext cx="5627688" cy="3998912"/>
        </p:xfrm>
        <a:graphic>
          <a:graphicData uri="http://schemas.openxmlformats.org/drawingml/2006/chart">
            <c:chart xmlns:c="http://schemas.openxmlformats.org/drawingml/2006/chart" xmlns:r="http://schemas.openxmlformats.org/officeDocument/2006/relationships" r:id="rId4"/>
          </a:graphicData>
        </a:graphic>
      </p:graphicFrame>
      <p:cxnSp>
        <p:nvCxnSpPr>
          <p:cNvPr id="10" name="Straight Connector 9">
            <a:extLst>
              <a:ext uri="{FF2B5EF4-FFF2-40B4-BE49-F238E27FC236}">
                <a16:creationId xmlns:a16="http://schemas.microsoft.com/office/drawing/2014/main" id="{15B3197C-98B9-CEC4-AFCB-EFC93F333455}"/>
              </a:ext>
            </a:extLst>
          </p:cNvPr>
          <p:cNvCxnSpPr>
            <a:cxnSpLocks/>
          </p:cNvCxnSpPr>
          <p:nvPr/>
        </p:nvCxnSpPr>
        <p:spPr>
          <a:xfrm>
            <a:off x="3264183" y="1914525"/>
            <a:ext cx="0" cy="2926138"/>
          </a:xfrm>
          <a:prstGeom prst="line">
            <a:avLst/>
          </a:prstGeom>
          <a:ln w="127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AACA2EC-2EDA-2D81-1FA1-3403D107329C}"/>
              </a:ext>
            </a:extLst>
          </p:cNvPr>
          <p:cNvCxnSpPr>
            <a:cxnSpLocks/>
          </p:cNvCxnSpPr>
          <p:nvPr/>
        </p:nvCxnSpPr>
        <p:spPr>
          <a:xfrm>
            <a:off x="8998233" y="1914525"/>
            <a:ext cx="0" cy="2926138"/>
          </a:xfrm>
          <a:prstGeom prst="line">
            <a:avLst/>
          </a:prstGeom>
          <a:ln w="127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021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9BBEC-AD54-220B-163B-70E42496D10F}"/>
              </a:ext>
            </a:extLst>
          </p:cNvPr>
          <p:cNvSpPr>
            <a:spLocks noGrp="1"/>
          </p:cNvSpPr>
          <p:nvPr>
            <p:ph type="title"/>
          </p:nvPr>
        </p:nvSpPr>
        <p:spPr>
          <a:xfrm>
            <a:off x="798786" y="365125"/>
            <a:ext cx="10555014" cy="916355"/>
          </a:xfrm>
        </p:spPr>
        <p:txBody>
          <a:bodyPr/>
          <a:lstStyle/>
          <a:p>
            <a:r>
              <a:rPr lang="en-US" sz="1800" b="1" dirty="0"/>
              <a:t>Support for liberal democracy is shared across countries. When it comes to Israel’s role in fighting against radicalism, Poland is a notable outlier, showing substantially lower agreement that Israel is leading the fight of the West against radicalism.</a:t>
            </a:r>
            <a:endParaRPr lang="en-IL" sz="1800" b="1" dirty="0"/>
          </a:p>
        </p:txBody>
      </p:sp>
      <p:sp>
        <p:nvSpPr>
          <p:cNvPr id="3" name="Slide Number Placeholder 2">
            <a:extLst>
              <a:ext uri="{FF2B5EF4-FFF2-40B4-BE49-F238E27FC236}">
                <a16:creationId xmlns:a16="http://schemas.microsoft.com/office/drawing/2014/main" id="{5DD03E8B-016A-F2E7-7D54-88085FC93159}"/>
              </a:ext>
            </a:extLst>
          </p:cNvPr>
          <p:cNvSpPr>
            <a:spLocks noGrp="1"/>
          </p:cNvSpPr>
          <p:nvPr>
            <p:ph type="sldNum" sz="quarter" idx="10"/>
          </p:nvPr>
        </p:nvSpPr>
        <p:spPr/>
        <p:txBody>
          <a:bodyPr/>
          <a:lstStyle/>
          <a:p>
            <a:fld id="{4034BEE3-566C-4068-A777-C3A4762E861B}" type="slidenum">
              <a:rPr lang="en-GB" smtClean="0"/>
              <a:pPr/>
              <a:t>7</a:t>
            </a:fld>
            <a:endParaRPr lang="en-GB"/>
          </a:p>
        </p:txBody>
      </p:sp>
      <p:sp>
        <p:nvSpPr>
          <p:cNvPr id="4" name="Footer Placeholder 3">
            <a:extLst>
              <a:ext uri="{FF2B5EF4-FFF2-40B4-BE49-F238E27FC236}">
                <a16:creationId xmlns:a16="http://schemas.microsoft.com/office/drawing/2014/main" id="{7D5A77E4-F092-4CB0-0EBD-E564D75AF0BD}"/>
              </a:ext>
            </a:extLst>
          </p:cNvPr>
          <p:cNvSpPr>
            <a:spLocks noGrp="1"/>
          </p:cNvSpPr>
          <p:nvPr>
            <p:ph type="ftr" sz="quarter" idx="11"/>
          </p:nvPr>
        </p:nvSpPr>
        <p:spPr>
          <a:xfrm>
            <a:off x="2227502" y="6427282"/>
            <a:ext cx="7495200" cy="198000"/>
          </a:xfrm>
        </p:spPr>
        <p:txBody>
          <a:bodyPr/>
          <a:lstStyle/>
          <a:p>
            <a:pPr>
              <a:lnSpc>
                <a:spcPct val="150000"/>
              </a:lnSpc>
            </a:pPr>
            <a:r>
              <a:rPr lang="en-US" dirty="0"/>
              <a:t>To what extend do you agree or disagree with the statement: “it is important to fight for liberal democracy”?</a:t>
            </a:r>
          </a:p>
          <a:p>
            <a:pPr>
              <a:lnSpc>
                <a:spcPct val="150000"/>
              </a:lnSpc>
            </a:pPr>
            <a:r>
              <a:rPr lang="en-US" dirty="0"/>
              <a:t>To what extend do you agree or disagree with the statement: “Israel is at the forefront of the West in the fight against radicalism”?</a:t>
            </a:r>
            <a:endParaRPr lang="en-IL" dirty="0"/>
          </a:p>
          <a:p>
            <a:pPr>
              <a:lnSpc>
                <a:spcPct val="150000"/>
              </a:lnSpc>
            </a:pPr>
            <a:endParaRPr lang="en-GB" dirty="0"/>
          </a:p>
        </p:txBody>
      </p:sp>
      <p:graphicFrame>
        <p:nvGraphicFramePr>
          <p:cNvPr id="8" name="מציין מיקום תוכן 14">
            <a:extLst>
              <a:ext uri="{FF2B5EF4-FFF2-40B4-BE49-F238E27FC236}">
                <a16:creationId xmlns:a16="http://schemas.microsoft.com/office/drawing/2014/main" id="{D57CCDA7-ABEA-9196-F44C-4CE7E44D45C9}"/>
              </a:ext>
            </a:extLst>
          </p:cNvPr>
          <p:cNvGraphicFramePr>
            <a:graphicFrameLocks noGrp="1"/>
          </p:cNvGraphicFramePr>
          <p:nvPr>
            <p:ph sz="quarter" idx="12"/>
          </p:nvPr>
        </p:nvGraphicFramePr>
        <p:xfrm>
          <a:off x="360363" y="1709738"/>
          <a:ext cx="5840412" cy="40005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מציין מיקום תוכן 14">
            <a:extLst>
              <a:ext uri="{FF2B5EF4-FFF2-40B4-BE49-F238E27FC236}">
                <a16:creationId xmlns:a16="http://schemas.microsoft.com/office/drawing/2014/main" id="{E805E88D-1062-5984-DAE1-74CA9152CA6F}"/>
              </a:ext>
            </a:extLst>
          </p:cNvPr>
          <p:cNvGraphicFramePr>
            <a:graphicFrameLocks noGrp="1"/>
          </p:cNvGraphicFramePr>
          <p:nvPr>
            <p:ph sz="quarter" idx="13"/>
          </p:nvPr>
        </p:nvGraphicFramePr>
        <p:xfrm>
          <a:off x="5769394" y="1703798"/>
          <a:ext cx="5839200" cy="3998912"/>
        </p:xfrm>
        <a:graphic>
          <a:graphicData uri="http://schemas.openxmlformats.org/drawingml/2006/chart">
            <c:chart xmlns:c="http://schemas.openxmlformats.org/drawingml/2006/chart" xmlns:r="http://schemas.openxmlformats.org/officeDocument/2006/relationships" r:id="rId3"/>
          </a:graphicData>
        </a:graphic>
      </p:graphicFrame>
      <p:cxnSp>
        <p:nvCxnSpPr>
          <p:cNvPr id="13" name="Straight Connector 12">
            <a:extLst>
              <a:ext uri="{FF2B5EF4-FFF2-40B4-BE49-F238E27FC236}">
                <a16:creationId xmlns:a16="http://schemas.microsoft.com/office/drawing/2014/main" id="{AC6B3CC5-920E-1E63-E044-FB0F32926E37}"/>
              </a:ext>
            </a:extLst>
          </p:cNvPr>
          <p:cNvCxnSpPr>
            <a:cxnSpLocks/>
          </p:cNvCxnSpPr>
          <p:nvPr/>
        </p:nvCxnSpPr>
        <p:spPr>
          <a:xfrm>
            <a:off x="6661435" y="1781580"/>
            <a:ext cx="0" cy="3581301"/>
          </a:xfrm>
          <a:prstGeom prst="line">
            <a:avLst/>
          </a:prstGeom>
          <a:ln w="12700">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F197356-4FFD-5A58-E1A0-4729A27A708B}"/>
              </a:ext>
            </a:extLst>
          </p:cNvPr>
          <p:cNvSpPr txBox="1"/>
          <p:nvPr/>
        </p:nvSpPr>
        <p:spPr>
          <a:xfrm>
            <a:off x="359999" y="1294156"/>
            <a:ext cx="4597648" cy="215444"/>
          </a:xfrm>
          <a:prstGeom prst="rect">
            <a:avLst/>
          </a:prstGeom>
          <a:noFill/>
        </p:spPr>
        <p:txBody>
          <a:bodyPr wrap="square" lIns="0" tIns="0" rIns="0" bIns="0" rtlCol="0">
            <a:spAutoFit/>
          </a:bodyPr>
          <a:lstStyle/>
          <a:p>
            <a:r>
              <a:rPr lang="en-US" sz="1400" dirty="0">
                <a:solidFill>
                  <a:srgbClr val="000000"/>
                </a:solidFill>
                <a:latin typeface="Calibri" panose="020F0502020204030204" pitchFamily="34" charset="0"/>
                <a:cs typeface="Calibri" panose="020F0502020204030204" pitchFamily="34" charset="0"/>
              </a:rPr>
              <a:t>To what extent do you agree or disagree with the statement…</a:t>
            </a:r>
          </a:p>
        </p:txBody>
      </p:sp>
      <p:sp>
        <p:nvSpPr>
          <p:cNvPr id="15" name="TextBox 14">
            <a:extLst>
              <a:ext uri="{FF2B5EF4-FFF2-40B4-BE49-F238E27FC236}">
                <a16:creationId xmlns:a16="http://schemas.microsoft.com/office/drawing/2014/main" id="{58903A79-33A0-E3F2-7FC9-F83E13D57E64}"/>
              </a:ext>
            </a:extLst>
          </p:cNvPr>
          <p:cNvSpPr txBox="1"/>
          <p:nvPr/>
        </p:nvSpPr>
        <p:spPr>
          <a:xfrm>
            <a:off x="2227502" y="1565298"/>
            <a:ext cx="3541892" cy="276999"/>
          </a:xfrm>
          <a:prstGeom prst="rect">
            <a:avLst/>
          </a:prstGeom>
          <a:noFill/>
        </p:spPr>
        <p:txBody>
          <a:bodyPr wrap="square">
            <a:spAutoFit/>
          </a:bodyPr>
          <a:lstStyle/>
          <a:p>
            <a:r>
              <a:rPr lang="en-IL" sz="1200" b="1" dirty="0">
                <a:latin typeface="Calibri" panose="020F0502020204030204" pitchFamily="34" charset="0"/>
                <a:ea typeface="Calibri" panose="020F0502020204030204" pitchFamily="34" charset="0"/>
                <a:cs typeface="Calibri" panose="020F0502020204030204" pitchFamily="34" charset="0"/>
              </a:rPr>
              <a:t>“</a:t>
            </a:r>
            <a:r>
              <a:rPr lang="en-US" sz="1200" b="1" dirty="0">
                <a:latin typeface="Calibri" panose="020F0502020204030204" pitchFamily="34" charset="0"/>
                <a:ea typeface="Calibri" panose="020F0502020204030204" pitchFamily="34" charset="0"/>
                <a:cs typeface="Calibri" panose="020F0502020204030204" pitchFamily="34" charset="0"/>
              </a:rPr>
              <a:t>It is important to fight for liberal democracy</a:t>
            </a:r>
            <a:r>
              <a:rPr lang="en-IL" sz="1200" b="1" dirty="0">
                <a:latin typeface="Calibri" panose="020F0502020204030204" pitchFamily="34" charset="0"/>
                <a:ea typeface="Calibri" panose="020F0502020204030204" pitchFamily="34" charset="0"/>
                <a:cs typeface="Calibri" panose="020F0502020204030204" pitchFamily="34" charset="0"/>
              </a:rPr>
              <a:t>."</a:t>
            </a:r>
          </a:p>
        </p:txBody>
      </p:sp>
      <p:sp>
        <p:nvSpPr>
          <p:cNvPr id="16" name="TextBox 15">
            <a:extLst>
              <a:ext uri="{FF2B5EF4-FFF2-40B4-BE49-F238E27FC236}">
                <a16:creationId xmlns:a16="http://schemas.microsoft.com/office/drawing/2014/main" id="{2BC37773-A3D6-F381-8266-DC0C21FC71C8}"/>
              </a:ext>
            </a:extLst>
          </p:cNvPr>
          <p:cNvSpPr txBox="1"/>
          <p:nvPr/>
        </p:nvSpPr>
        <p:spPr>
          <a:xfrm>
            <a:off x="7502239" y="1565298"/>
            <a:ext cx="3899183" cy="276999"/>
          </a:xfrm>
          <a:prstGeom prst="rect">
            <a:avLst/>
          </a:prstGeom>
          <a:noFill/>
        </p:spPr>
        <p:txBody>
          <a:bodyPr wrap="square">
            <a:spAutoFit/>
          </a:bodyPr>
          <a:lstStyle/>
          <a:p>
            <a:r>
              <a:rPr lang="en-IL" sz="1200" b="1" dirty="0">
                <a:latin typeface="Calibri" panose="020F0502020204030204" pitchFamily="34" charset="0"/>
                <a:ea typeface="Calibri" panose="020F0502020204030204" pitchFamily="34" charset="0"/>
                <a:cs typeface="Calibri" panose="020F0502020204030204" pitchFamily="34" charset="0"/>
              </a:rPr>
              <a:t>“</a:t>
            </a:r>
            <a:r>
              <a:rPr lang="en-US" sz="1200" b="1" dirty="0">
                <a:latin typeface="Calibri" panose="020F0502020204030204" pitchFamily="34" charset="0"/>
                <a:ea typeface="Calibri" panose="020F0502020204030204" pitchFamily="34" charset="0"/>
                <a:cs typeface="Calibri" panose="020F0502020204030204" pitchFamily="34" charset="0"/>
              </a:rPr>
              <a:t>Israel is at the forefront of the West against radicalism</a:t>
            </a:r>
            <a:r>
              <a:rPr lang="en-IL" sz="1200" b="1" dirty="0">
                <a:latin typeface="Calibri" panose="020F0502020204030204" pitchFamily="34" charset="0"/>
                <a:ea typeface="Calibri" panose="020F0502020204030204" pitchFamily="34" charset="0"/>
                <a:cs typeface="Calibri" panose="020F0502020204030204" pitchFamily="34" charset="0"/>
              </a:rPr>
              <a:t>"</a:t>
            </a:r>
          </a:p>
        </p:txBody>
      </p:sp>
      <p:pic>
        <p:nvPicPr>
          <p:cNvPr id="19" name="Picture 18">
            <a:extLst>
              <a:ext uri="{FF2B5EF4-FFF2-40B4-BE49-F238E27FC236}">
                <a16:creationId xmlns:a16="http://schemas.microsoft.com/office/drawing/2014/main" id="{6FEA8332-4B13-4EFD-5C92-1F9AE48FCD62}"/>
              </a:ext>
            </a:extLst>
          </p:cNvPr>
          <p:cNvPicPr>
            <a:picLocks noChangeAspect="1"/>
          </p:cNvPicPr>
          <p:nvPr/>
        </p:nvPicPr>
        <p:blipFill rotWithShape="1">
          <a:blip r:embed="rId4"/>
          <a:srcRect l="1350" t="7475" b="11218"/>
          <a:stretch/>
        </p:blipFill>
        <p:spPr>
          <a:xfrm>
            <a:off x="4197952" y="5164465"/>
            <a:ext cx="615821" cy="507556"/>
          </a:xfrm>
          <a:prstGeom prst="rect">
            <a:avLst/>
          </a:prstGeom>
        </p:spPr>
      </p:pic>
      <p:pic>
        <p:nvPicPr>
          <p:cNvPr id="20" name="Picture 19">
            <a:extLst>
              <a:ext uri="{FF2B5EF4-FFF2-40B4-BE49-F238E27FC236}">
                <a16:creationId xmlns:a16="http://schemas.microsoft.com/office/drawing/2014/main" id="{6D76E6F5-D6C0-1D3D-0BC4-629575327115}"/>
              </a:ext>
            </a:extLst>
          </p:cNvPr>
          <p:cNvPicPr>
            <a:picLocks noChangeAspect="1"/>
          </p:cNvPicPr>
          <p:nvPr/>
        </p:nvPicPr>
        <p:blipFill>
          <a:blip r:embed="rId5"/>
          <a:stretch>
            <a:fillRect/>
          </a:stretch>
        </p:blipFill>
        <p:spPr>
          <a:xfrm>
            <a:off x="2154947" y="5191252"/>
            <a:ext cx="463288" cy="463288"/>
          </a:xfrm>
          <a:prstGeom prst="rect">
            <a:avLst/>
          </a:prstGeom>
        </p:spPr>
      </p:pic>
      <p:pic>
        <p:nvPicPr>
          <p:cNvPr id="21" name="Picture 20">
            <a:extLst>
              <a:ext uri="{FF2B5EF4-FFF2-40B4-BE49-F238E27FC236}">
                <a16:creationId xmlns:a16="http://schemas.microsoft.com/office/drawing/2014/main" id="{CC24487F-D241-E0BB-CB36-33281C86BD35}"/>
              </a:ext>
            </a:extLst>
          </p:cNvPr>
          <p:cNvPicPr>
            <a:picLocks noChangeAspect="1"/>
          </p:cNvPicPr>
          <p:nvPr/>
        </p:nvPicPr>
        <p:blipFill>
          <a:blip r:embed="rId6">
            <a:clrChange>
              <a:clrFrom>
                <a:srgbClr val="F3F3F3"/>
              </a:clrFrom>
              <a:clrTo>
                <a:srgbClr val="F3F3F3">
                  <a:alpha val="0"/>
                </a:srgbClr>
              </a:clrTo>
            </a:clrChange>
          </a:blip>
          <a:stretch>
            <a:fillRect/>
          </a:stretch>
        </p:blipFill>
        <p:spPr>
          <a:xfrm>
            <a:off x="3047655" y="5067143"/>
            <a:ext cx="720877" cy="720877"/>
          </a:xfrm>
          <a:prstGeom prst="rect">
            <a:avLst/>
          </a:prstGeom>
        </p:spPr>
      </p:pic>
      <p:pic>
        <p:nvPicPr>
          <p:cNvPr id="22" name="Picture 21">
            <a:extLst>
              <a:ext uri="{FF2B5EF4-FFF2-40B4-BE49-F238E27FC236}">
                <a16:creationId xmlns:a16="http://schemas.microsoft.com/office/drawing/2014/main" id="{53719CBE-5630-48EB-089D-889F6CC2511D}"/>
              </a:ext>
            </a:extLst>
          </p:cNvPr>
          <p:cNvPicPr>
            <a:picLocks noChangeAspect="1"/>
          </p:cNvPicPr>
          <p:nvPr/>
        </p:nvPicPr>
        <p:blipFill>
          <a:blip r:embed="rId7"/>
          <a:stretch>
            <a:fillRect/>
          </a:stretch>
        </p:blipFill>
        <p:spPr>
          <a:xfrm>
            <a:off x="5160795" y="5157599"/>
            <a:ext cx="720877" cy="539963"/>
          </a:xfrm>
          <a:prstGeom prst="rect">
            <a:avLst/>
          </a:prstGeom>
        </p:spPr>
      </p:pic>
      <p:pic>
        <p:nvPicPr>
          <p:cNvPr id="23" name="Picture 22">
            <a:extLst>
              <a:ext uri="{FF2B5EF4-FFF2-40B4-BE49-F238E27FC236}">
                <a16:creationId xmlns:a16="http://schemas.microsoft.com/office/drawing/2014/main" id="{ADB33957-316C-2A8B-A11B-4207D34EC41E}"/>
              </a:ext>
            </a:extLst>
          </p:cNvPr>
          <p:cNvPicPr>
            <a:picLocks noChangeAspect="1"/>
          </p:cNvPicPr>
          <p:nvPr/>
        </p:nvPicPr>
        <p:blipFill rotWithShape="1">
          <a:blip r:embed="rId4"/>
          <a:srcRect l="1350" t="7475" b="11218"/>
          <a:stretch/>
        </p:blipFill>
        <p:spPr>
          <a:xfrm>
            <a:off x="9606983" y="5159133"/>
            <a:ext cx="615821" cy="507556"/>
          </a:xfrm>
          <a:prstGeom prst="rect">
            <a:avLst/>
          </a:prstGeom>
        </p:spPr>
      </p:pic>
      <p:pic>
        <p:nvPicPr>
          <p:cNvPr id="24" name="Picture 23">
            <a:extLst>
              <a:ext uri="{FF2B5EF4-FFF2-40B4-BE49-F238E27FC236}">
                <a16:creationId xmlns:a16="http://schemas.microsoft.com/office/drawing/2014/main" id="{76341F2F-1AEA-7303-2C40-EBD61DC03E4F}"/>
              </a:ext>
            </a:extLst>
          </p:cNvPr>
          <p:cNvPicPr>
            <a:picLocks noChangeAspect="1"/>
          </p:cNvPicPr>
          <p:nvPr/>
        </p:nvPicPr>
        <p:blipFill>
          <a:blip r:embed="rId5"/>
          <a:stretch>
            <a:fillRect/>
          </a:stretch>
        </p:blipFill>
        <p:spPr>
          <a:xfrm>
            <a:off x="7563978" y="5185920"/>
            <a:ext cx="463288" cy="463288"/>
          </a:xfrm>
          <a:prstGeom prst="rect">
            <a:avLst/>
          </a:prstGeom>
        </p:spPr>
      </p:pic>
      <p:pic>
        <p:nvPicPr>
          <p:cNvPr id="25" name="Picture 24">
            <a:extLst>
              <a:ext uri="{FF2B5EF4-FFF2-40B4-BE49-F238E27FC236}">
                <a16:creationId xmlns:a16="http://schemas.microsoft.com/office/drawing/2014/main" id="{600B1416-BFAD-CA0D-A9C9-FE31821974B3}"/>
              </a:ext>
            </a:extLst>
          </p:cNvPr>
          <p:cNvPicPr>
            <a:picLocks noChangeAspect="1"/>
          </p:cNvPicPr>
          <p:nvPr/>
        </p:nvPicPr>
        <p:blipFill>
          <a:blip r:embed="rId6">
            <a:clrChange>
              <a:clrFrom>
                <a:srgbClr val="F3F3F3"/>
              </a:clrFrom>
              <a:clrTo>
                <a:srgbClr val="F3F3F3">
                  <a:alpha val="0"/>
                </a:srgbClr>
              </a:clrTo>
            </a:clrChange>
          </a:blip>
          <a:stretch>
            <a:fillRect/>
          </a:stretch>
        </p:blipFill>
        <p:spPr>
          <a:xfrm>
            <a:off x="8456686" y="5061811"/>
            <a:ext cx="720877" cy="720877"/>
          </a:xfrm>
          <a:prstGeom prst="rect">
            <a:avLst/>
          </a:prstGeom>
        </p:spPr>
      </p:pic>
      <p:pic>
        <p:nvPicPr>
          <p:cNvPr id="26" name="Picture 25">
            <a:extLst>
              <a:ext uri="{FF2B5EF4-FFF2-40B4-BE49-F238E27FC236}">
                <a16:creationId xmlns:a16="http://schemas.microsoft.com/office/drawing/2014/main" id="{7833E033-2E52-F8B1-06A6-2D9B2E970932}"/>
              </a:ext>
            </a:extLst>
          </p:cNvPr>
          <p:cNvPicPr>
            <a:picLocks noChangeAspect="1"/>
          </p:cNvPicPr>
          <p:nvPr/>
        </p:nvPicPr>
        <p:blipFill>
          <a:blip r:embed="rId7"/>
          <a:stretch>
            <a:fillRect/>
          </a:stretch>
        </p:blipFill>
        <p:spPr>
          <a:xfrm>
            <a:off x="10569826" y="5152267"/>
            <a:ext cx="720877" cy="539963"/>
          </a:xfrm>
          <a:prstGeom prst="rect">
            <a:avLst/>
          </a:prstGeom>
        </p:spPr>
      </p:pic>
    </p:spTree>
    <p:extLst>
      <p:ext uri="{BB962C8B-B14F-4D97-AF65-F5344CB8AC3E}">
        <p14:creationId xmlns:p14="http://schemas.microsoft.com/office/powerpoint/2010/main" val="765191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מציין מיקום טקסט 11">
            <a:extLst>
              <a:ext uri="{FF2B5EF4-FFF2-40B4-BE49-F238E27FC236}">
                <a16:creationId xmlns:a16="http://schemas.microsoft.com/office/drawing/2014/main" id="{C7DF26DB-6FC2-0B1A-CC5F-C546DF420471}"/>
              </a:ext>
            </a:extLst>
          </p:cNvPr>
          <p:cNvSpPr txBox="1">
            <a:spLocks/>
          </p:cNvSpPr>
          <p:nvPr/>
        </p:nvSpPr>
        <p:spPr>
          <a:xfrm>
            <a:off x="357600" y="430717"/>
            <a:ext cx="11476800" cy="87579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en-IL" sz="20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6" name="מציין מיקום טקסט 6">
            <a:extLst>
              <a:ext uri="{FF2B5EF4-FFF2-40B4-BE49-F238E27FC236}">
                <a16:creationId xmlns:a16="http://schemas.microsoft.com/office/drawing/2014/main" id="{5643A5CC-4463-43C0-523F-9CDC94883364}"/>
              </a:ext>
            </a:extLst>
          </p:cNvPr>
          <p:cNvSpPr txBox="1">
            <a:spLocks/>
          </p:cNvSpPr>
          <p:nvPr/>
        </p:nvSpPr>
        <p:spPr>
          <a:xfrm>
            <a:off x="2088476" y="6285277"/>
            <a:ext cx="7199312" cy="232187"/>
          </a:xfrm>
          <a:prstGeom prst="rect">
            <a:avLst/>
          </a:prstGeom>
        </p:spPr>
        <p:txBody>
          <a:bodyPr/>
          <a:lstStyle>
            <a:defPPr>
              <a:defRPr lang="en-US"/>
            </a:defPPr>
            <a:lvl1pPr indent="0">
              <a:lnSpc>
                <a:spcPct val="100000"/>
              </a:lnSpc>
              <a:spcBef>
                <a:spcPts val="600"/>
              </a:spcBef>
              <a:buFont typeface="Arial" panose="020B0604020202020204" pitchFamily="34" charset="0"/>
              <a:buNone/>
              <a:defRPr sz="1000">
                <a:solidFill>
                  <a:srgbClr val="000000"/>
                </a:solidFill>
                <a:latin typeface="Calibri" panose="020F0502020204030204" pitchFamily="34" charset="0"/>
                <a:cs typeface="Calibri" panose="020F0502020204030204" pitchFamily="34" charset="0"/>
              </a:defRPr>
            </a:lvl1pPr>
            <a:lvl2pPr marL="180975" indent="-180975">
              <a:lnSpc>
                <a:spcPct val="100000"/>
              </a:lnSpc>
              <a:spcBef>
                <a:spcPts val="600"/>
              </a:spcBef>
              <a:buFont typeface="Arial" panose="020B0604020202020204" pitchFamily="34" charset="0"/>
              <a:buChar char="ꟷ"/>
              <a:defRPr sz="1600"/>
            </a:lvl2pPr>
            <a:lvl3pPr marL="360000" indent="-180975">
              <a:lnSpc>
                <a:spcPct val="100000"/>
              </a:lnSpc>
              <a:spcBef>
                <a:spcPts val="600"/>
              </a:spcBef>
              <a:buFont typeface="Arial" panose="020B0604020202020204" pitchFamily="34" charset="0"/>
              <a:buChar char="ꟷ"/>
              <a:defRPr sz="1600"/>
            </a:lvl3pPr>
            <a:lvl4pPr marL="540000" indent="-180975">
              <a:lnSpc>
                <a:spcPct val="100000"/>
              </a:lnSpc>
              <a:spcBef>
                <a:spcPts val="600"/>
              </a:spcBef>
              <a:buFont typeface="Arial" panose="020B0604020202020204" pitchFamily="34" charset="0"/>
              <a:buChar char="ꟷ"/>
              <a:defRPr sz="1600"/>
            </a:lvl4pPr>
            <a:lvl5pPr marL="720000" indent="-180000">
              <a:lnSpc>
                <a:spcPct val="100000"/>
              </a:lnSpc>
              <a:spcBef>
                <a:spcPts val="600"/>
              </a:spcBef>
              <a:buFont typeface="Arial" panose="020B0604020202020204" pitchFamily="34" charset="0"/>
              <a:buChar char="ꟷ"/>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In your opinion, is Israel more like a European country, a Middle Eastern country or a country like the United States?</a:t>
            </a:r>
          </a:p>
        </p:txBody>
      </p:sp>
      <p:sp>
        <p:nvSpPr>
          <p:cNvPr id="14" name="TextBox 13">
            <a:extLst>
              <a:ext uri="{FF2B5EF4-FFF2-40B4-BE49-F238E27FC236}">
                <a16:creationId xmlns:a16="http://schemas.microsoft.com/office/drawing/2014/main" id="{4982CF94-756F-DA34-AC02-E5640536FB5E}"/>
              </a:ext>
            </a:extLst>
          </p:cNvPr>
          <p:cNvSpPr txBox="1"/>
          <p:nvPr/>
        </p:nvSpPr>
        <p:spPr>
          <a:xfrm>
            <a:off x="1124678" y="1805343"/>
            <a:ext cx="3636871" cy="215444"/>
          </a:xfrm>
          <a:prstGeom prst="rect">
            <a:avLst/>
          </a:prstGeom>
          <a:noFill/>
        </p:spPr>
        <p:txBody>
          <a:bodyPr wrap="square" lIns="0" tIns="0" rIns="0" bIns="0" rtlCol="0">
            <a:spAutoFit/>
          </a:bodyPr>
          <a:lstStyle/>
          <a:p>
            <a:r>
              <a:rPr lang="en-US" sz="1400" dirty="0">
                <a:solidFill>
                  <a:srgbClr val="000000"/>
                </a:solidFill>
                <a:latin typeface="Calibri" panose="020F0502020204030204" pitchFamily="34" charset="0"/>
                <a:cs typeface="Calibri" panose="020F0502020204030204" pitchFamily="34" charset="0"/>
              </a:rPr>
              <a:t>How would do you define Israel? (%)</a:t>
            </a:r>
            <a:endParaRPr lang="en-IL" sz="1400" dirty="0" err="1">
              <a:solidFill>
                <a:srgbClr val="000000"/>
              </a:solidFill>
              <a:latin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3677A7C6-8585-2BBC-D38E-1D76C5B2E8C7}"/>
              </a:ext>
            </a:extLst>
          </p:cNvPr>
          <p:cNvPicPr>
            <a:picLocks noChangeAspect="1"/>
          </p:cNvPicPr>
          <p:nvPr/>
        </p:nvPicPr>
        <p:blipFill>
          <a:blip r:embed="rId3"/>
          <a:stretch>
            <a:fillRect/>
          </a:stretch>
        </p:blipFill>
        <p:spPr>
          <a:xfrm>
            <a:off x="236140" y="1714955"/>
            <a:ext cx="758606" cy="758606"/>
          </a:xfrm>
          <a:prstGeom prst="rect">
            <a:avLst/>
          </a:prstGeom>
        </p:spPr>
      </p:pic>
      <p:graphicFrame>
        <p:nvGraphicFramePr>
          <p:cNvPr id="31" name="Chart 30">
            <a:extLst>
              <a:ext uri="{FF2B5EF4-FFF2-40B4-BE49-F238E27FC236}">
                <a16:creationId xmlns:a16="http://schemas.microsoft.com/office/drawing/2014/main" id="{4934E960-1093-59FF-317E-6D09C2ED2B6E}"/>
              </a:ext>
            </a:extLst>
          </p:cNvPr>
          <p:cNvGraphicFramePr/>
          <p:nvPr/>
        </p:nvGraphicFramePr>
        <p:xfrm>
          <a:off x="904566" y="2094258"/>
          <a:ext cx="10796345" cy="4044076"/>
        </p:xfrm>
        <a:graphic>
          <a:graphicData uri="http://schemas.openxmlformats.org/drawingml/2006/chart">
            <c:chart xmlns:c="http://schemas.openxmlformats.org/drawingml/2006/chart" xmlns:r="http://schemas.openxmlformats.org/officeDocument/2006/relationships" r:id="rId4"/>
          </a:graphicData>
        </a:graphic>
      </p:graphicFrame>
      <p:pic>
        <p:nvPicPr>
          <p:cNvPr id="32" name="Picture 31">
            <a:extLst>
              <a:ext uri="{FF2B5EF4-FFF2-40B4-BE49-F238E27FC236}">
                <a16:creationId xmlns:a16="http://schemas.microsoft.com/office/drawing/2014/main" id="{E2DD9A49-0EDF-8954-B829-0A944203A639}"/>
              </a:ext>
            </a:extLst>
          </p:cNvPr>
          <p:cNvPicPr>
            <a:picLocks noChangeAspect="1"/>
          </p:cNvPicPr>
          <p:nvPr/>
        </p:nvPicPr>
        <p:blipFill>
          <a:blip r:embed="rId5"/>
          <a:stretch>
            <a:fillRect/>
          </a:stretch>
        </p:blipFill>
        <p:spPr>
          <a:xfrm>
            <a:off x="236140" y="3572173"/>
            <a:ext cx="649982" cy="430887"/>
          </a:xfrm>
          <a:prstGeom prst="rect">
            <a:avLst/>
          </a:prstGeom>
        </p:spPr>
      </p:pic>
      <p:pic>
        <p:nvPicPr>
          <p:cNvPr id="33" name="Picture 32">
            <a:extLst>
              <a:ext uri="{FF2B5EF4-FFF2-40B4-BE49-F238E27FC236}">
                <a16:creationId xmlns:a16="http://schemas.microsoft.com/office/drawing/2014/main" id="{4B822E4E-20E7-FCEF-F6C6-72A251F7A135}"/>
              </a:ext>
            </a:extLst>
          </p:cNvPr>
          <p:cNvPicPr>
            <a:picLocks noChangeAspect="1"/>
          </p:cNvPicPr>
          <p:nvPr/>
        </p:nvPicPr>
        <p:blipFill>
          <a:blip r:embed="rId6"/>
          <a:stretch>
            <a:fillRect/>
          </a:stretch>
        </p:blipFill>
        <p:spPr>
          <a:xfrm>
            <a:off x="220509" y="4098432"/>
            <a:ext cx="584715" cy="619623"/>
          </a:xfrm>
          <a:prstGeom prst="rect">
            <a:avLst/>
          </a:prstGeom>
        </p:spPr>
      </p:pic>
      <p:pic>
        <p:nvPicPr>
          <p:cNvPr id="35" name="Picture 34">
            <a:extLst>
              <a:ext uri="{FF2B5EF4-FFF2-40B4-BE49-F238E27FC236}">
                <a16:creationId xmlns:a16="http://schemas.microsoft.com/office/drawing/2014/main" id="{28918C98-80E6-EA6F-4BBA-05990785F1B0}"/>
              </a:ext>
            </a:extLst>
          </p:cNvPr>
          <p:cNvPicPr>
            <a:picLocks noChangeAspect="1"/>
          </p:cNvPicPr>
          <p:nvPr/>
        </p:nvPicPr>
        <p:blipFill>
          <a:blip r:embed="rId7"/>
          <a:stretch>
            <a:fillRect/>
          </a:stretch>
        </p:blipFill>
        <p:spPr>
          <a:xfrm>
            <a:off x="176714" y="4873080"/>
            <a:ext cx="649982" cy="452266"/>
          </a:xfrm>
          <a:prstGeom prst="rect">
            <a:avLst/>
          </a:prstGeom>
        </p:spPr>
      </p:pic>
      <p:cxnSp>
        <p:nvCxnSpPr>
          <p:cNvPr id="36" name="Straight Connector 35">
            <a:extLst>
              <a:ext uri="{FF2B5EF4-FFF2-40B4-BE49-F238E27FC236}">
                <a16:creationId xmlns:a16="http://schemas.microsoft.com/office/drawing/2014/main" id="{9AFF06B8-EBF2-F53F-311B-CF3BF418A1F8}"/>
              </a:ext>
            </a:extLst>
          </p:cNvPr>
          <p:cNvCxnSpPr/>
          <p:nvPr/>
        </p:nvCxnSpPr>
        <p:spPr>
          <a:xfrm flipV="1">
            <a:off x="5477182" y="1914525"/>
            <a:ext cx="0" cy="3571875"/>
          </a:xfrm>
          <a:prstGeom prst="line">
            <a:avLst/>
          </a:prstGeom>
          <a:ln w="1270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53B9D05-DC0C-54E1-1266-DC9D25EC60F4}"/>
              </a:ext>
            </a:extLst>
          </p:cNvPr>
          <p:cNvCxnSpPr/>
          <p:nvPr/>
        </p:nvCxnSpPr>
        <p:spPr>
          <a:xfrm flipV="1">
            <a:off x="8384767" y="1914525"/>
            <a:ext cx="0" cy="3571875"/>
          </a:xfrm>
          <a:prstGeom prst="line">
            <a:avLst/>
          </a:prstGeom>
          <a:ln w="1270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8" name="Title 7">
            <a:extLst>
              <a:ext uri="{FF2B5EF4-FFF2-40B4-BE49-F238E27FC236}">
                <a16:creationId xmlns:a16="http://schemas.microsoft.com/office/drawing/2014/main" id="{E1F4828B-1A40-1612-BA22-4B325A8CAA8F}"/>
              </a:ext>
            </a:extLst>
          </p:cNvPr>
          <p:cNvSpPr>
            <a:spLocks noGrp="1"/>
          </p:cNvSpPr>
          <p:nvPr>
            <p:ph type="title"/>
          </p:nvPr>
        </p:nvSpPr>
        <p:spPr/>
        <p:txBody>
          <a:bodyPr>
            <a:normAutofit fontScale="90000"/>
          </a:bodyPr>
          <a:lstStyle/>
          <a:p>
            <a:r>
              <a:rPr lang="en-US" sz="2000" b="1" dirty="0"/>
              <a:t>42</a:t>
            </a:r>
            <a:r>
              <a:rPr lang="en-IL" sz="2000" b="1" dirty="0"/>
              <a:t> percent of the Israeli respondents consider their country more like a Middle Eastern country. </a:t>
            </a:r>
            <a:r>
              <a:rPr lang="en-US" sz="2000" b="1" dirty="0"/>
              <a:t>18</a:t>
            </a:r>
            <a:r>
              <a:rPr lang="en-IL" sz="2000" b="1" dirty="0"/>
              <a:t> percent liken it to a</a:t>
            </a:r>
            <a:r>
              <a:rPr lang="en-US" sz="2000" b="1" dirty="0"/>
              <a:t>n</a:t>
            </a:r>
            <a:r>
              <a:rPr lang="en-IL" sz="2000" b="1" dirty="0"/>
              <a:t> European country. The number of Arab respondents who consider Israel today more like a Middle Eastern country has more than </a:t>
            </a:r>
            <a:r>
              <a:rPr lang="en-US" sz="2000" b="1" dirty="0"/>
              <a:t>tripled</a:t>
            </a:r>
            <a:r>
              <a:rPr lang="en-IL" sz="2000" b="1" dirty="0"/>
              <a:t> compared to 2022</a:t>
            </a:r>
          </a:p>
        </p:txBody>
      </p:sp>
      <p:sp>
        <p:nvSpPr>
          <p:cNvPr id="9" name="TextBox 8">
            <a:extLst>
              <a:ext uri="{FF2B5EF4-FFF2-40B4-BE49-F238E27FC236}">
                <a16:creationId xmlns:a16="http://schemas.microsoft.com/office/drawing/2014/main" id="{6B36ECCA-A200-0B43-2C3E-DC6C8369A00A}"/>
              </a:ext>
            </a:extLst>
          </p:cNvPr>
          <p:cNvSpPr txBox="1"/>
          <p:nvPr/>
        </p:nvSpPr>
        <p:spPr>
          <a:xfrm>
            <a:off x="4559944" y="5784350"/>
            <a:ext cx="917560" cy="153888"/>
          </a:xfrm>
          <a:prstGeom prst="rect">
            <a:avLst/>
          </a:prstGeom>
          <a:noFill/>
        </p:spPr>
        <p:txBody>
          <a:bodyPr wrap="square" lIns="0" tIns="0" rIns="0" bIns="0" rtlCol="0">
            <a:spAutoFit/>
          </a:bodyPr>
          <a:lstStyle/>
          <a:p>
            <a:pPr algn="ctr"/>
            <a:r>
              <a:rPr lang="en-US" sz="1000" dirty="0"/>
              <a:t>N=1,003</a:t>
            </a:r>
            <a:endParaRPr lang="en-IL" sz="1000" dirty="0" err="1"/>
          </a:p>
        </p:txBody>
      </p:sp>
      <p:sp>
        <p:nvSpPr>
          <p:cNvPr id="10" name="TextBox 9">
            <a:extLst>
              <a:ext uri="{FF2B5EF4-FFF2-40B4-BE49-F238E27FC236}">
                <a16:creationId xmlns:a16="http://schemas.microsoft.com/office/drawing/2014/main" id="{1E2F18CA-9BB8-2152-C657-94BAC7BEFA0A}"/>
              </a:ext>
            </a:extLst>
          </p:cNvPr>
          <p:cNvSpPr txBox="1"/>
          <p:nvPr/>
        </p:nvSpPr>
        <p:spPr>
          <a:xfrm>
            <a:off x="7465817" y="5784350"/>
            <a:ext cx="917560" cy="153888"/>
          </a:xfrm>
          <a:prstGeom prst="rect">
            <a:avLst/>
          </a:prstGeom>
          <a:noFill/>
        </p:spPr>
        <p:txBody>
          <a:bodyPr wrap="square" lIns="0" tIns="0" rIns="0" bIns="0" rtlCol="0">
            <a:spAutoFit/>
          </a:bodyPr>
          <a:lstStyle/>
          <a:p>
            <a:pPr algn="ctr"/>
            <a:r>
              <a:rPr lang="en-US" sz="1000" dirty="0"/>
              <a:t>N=753</a:t>
            </a:r>
            <a:endParaRPr lang="en-IL" sz="1000" dirty="0" err="1"/>
          </a:p>
        </p:txBody>
      </p:sp>
      <p:sp>
        <p:nvSpPr>
          <p:cNvPr id="11" name="TextBox 10">
            <a:extLst>
              <a:ext uri="{FF2B5EF4-FFF2-40B4-BE49-F238E27FC236}">
                <a16:creationId xmlns:a16="http://schemas.microsoft.com/office/drawing/2014/main" id="{4DB1AC50-32A8-635A-AB93-D8BEF92DFAEE}"/>
              </a:ext>
            </a:extLst>
          </p:cNvPr>
          <p:cNvSpPr txBox="1"/>
          <p:nvPr/>
        </p:nvSpPr>
        <p:spPr>
          <a:xfrm>
            <a:off x="10382929" y="5784350"/>
            <a:ext cx="917560" cy="153888"/>
          </a:xfrm>
          <a:prstGeom prst="rect">
            <a:avLst/>
          </a:prstGeom>
          <a:noFill/>
        </p:spPr>
        <p:txBody>
          <a:bodyPr wrap="square" lIns="0" tIns="0" rIns="0" bIns="0" rtlCol="0">
            <a:spAutoFit/>
          </a:bodyPr>
          <a:lstStyle/>
          <a:p>
            <a:pPr algn="ctr"/>
            <a:r>
              <a:rPr lang="en-US" sz="1000" dirty="0"/>
              <a:t>N=250</a:t>
            </a:r>
            <a:endParaRPr lang="en-IL" sz="1000" dirty="0" err="1"/>
          </a:p>
        </p:txBody>
      </p:sp>
      <p:sp>
        <p:nvSpPr>
          <p:cNvPr id="3" name="Slide Number Placeholder 2">
            <a:extLst>
              <a:ext uri="{FF2B5EF4-FFF2-40B4-BE49-F238E27FC236}">
                <a16:creationId xmlns:a16="http://schemas.microsoft.com/office/drawing/2014/main" id="{B4E58DA9-B252-1D80-AF4A-05A8C7BB6F3E}"/>
              </a:ext>
            </a:extLst>
          </p:cNvPr>
          <p:cNvSpPr>
            <a:spLocks noGrp="1"/>
          </p:cNvSpPr>
          <p:nvPr>
            <p:ph type="sldNum" sz="quarter" idx="10"/>
          </p:nvPr>
        </p:nvSpPr>
        <p:spPr/>
        <p:txBody>
          <a:bodyPr/>
          <a:lstStyle/>
          <a:p>
            <a:fld id="{4034BEE3-566C-4068-A777-C3A4762E861B}" type="slidenum">
              <a:rPr lang="en-GB" smtClean="0"/>
              <a:pPr/>
              <a:t>8</a:t>
            </a:fld>
            <a:endParaRPr lang="en-GB"/>
          </a:p>
        </p:txBody>
      </p:sp>
    </p:spTree>
    <p:extLst>
      <p:ext uri="{BB962C8B-B14F-4D97-AF65-F5344CB8AC3E}">
        <p14:creationId xmlns:p14="http://schemas.microsoft.com/office/powerpoint/2010/main" val="25435881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F2B9D-1EC3-5AFE-6465-DD97BF6FD8B7}"/>
            </a:ext>
          </a:extLst>
        </p:cNvPr>
        <p:cNvGrpSpPr/>
        <p:nvPr/>
      </p:nvGrpSpPr>
      <p:grpSpPr>
        <a:xfrm>
          <a:off x="0" y="0"/>
          <a:ext cx="0" cy="0"/>
          <a:chOff x="0" y="0"/>
          <a:chExt cx="0" cy="0"/>
        </a:xfrm>
      </p:grpSpPr>
      <p:sp>
        <p:nvSpPr>
          <p:cNvPr id="34" name="מציין מיקום טקסט 11">
            <a:extLst>
              <a:ext uri="{FF2B5EF4-FFF2-40B4-BE49-F238E27FC236}">
                <a16:creationId xmlns:a16="http://schemas.microsoft.com/office/drawing/2014/main" id="{A6FB6D2A-BF76-B139-618B-FEEFFFA0EE5B}"/>
              </a:ext>
            </a:extLst>
          </p:cNvPr>
          <p:cNvSpPr txBox="1">
            <a:spLocks/>
          </p:cNvSpPr>
          <p:nvPr/>
        </p:nvSpPr>
        <p:spPr>
          <a:xfrm>
            <a:off x="357600" y="430717"/>
            <a:ext cx="11476800" cy="87579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en-IL" sz="20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6" name="מציין מיקום טקסט 6">
            <a:extLst>
              <a:ext uri="{FF2B5EF4-FFF2-40B4-BE49-F238E27FC236}">
                <a16:creationId xmlns:a16="http://schemas.microsoft.com/office/drawing/2014/main" id="{C0A4F82A-52C6-F340-D838-5F0D6EEE713B}"/>
              </a:ext>
            </a:extLst>
          </p:cNvPr>
          <p:cNvSpPr txBox="1">
            <a:spLocks/>
          </p:cNvSpPr>
          <p:nvPr/>
        </p:nvSpPr>
        <p:spPr>
          <a:xfrm>
            <a:off x="2098636" y="6186852"/>
            <a:ext cx="7199312" cy="511123"/>
          </a:xfrm>
          <a:prstGeom prst="rect">
            <a:avLst/>
          </a:prstGeom>
        </p:spPr>
        <p:txBody>
          <a:bodyPr/>
          <a:lstStyle>
            <a:defPPr>
              <a:defRPr lang="en-US"/>
            </a:defPPr>
            <a:lvl1pPr indent="0">
              <a:lnSpc>
                <a:spcPct val="100000"/>
              </a:lnSpc>
              <a:spcBef>
                <a:spcPts val="600"/>
              </a:spcBef>
              <a:buFont typeface="Arial" panose="020B0604020202020204" pitchFamily="34" charset="0"/>
              <a:buNone/>
              <a:defRPr sz="1000">
                <a:solidFill>
                  <a:srgbClr val="000000"/>
                </a:solidFill>
                <a:latin typeface="Calibri" panose="020F0502020204030204" pitchFamily="34" charset="0"/>
                <a:cs typeface="Calibri" panose="020F0502020204030204" pitchFamily="34" charset="0"/>
              </a:defRPr>
            </a:lvl1pPr>
            <a:lvl2pPr marL="180975" indent="-180975">
              <a:lnSpc>
                <a:spcPct val="100000"/>
              </a:lnSpc>
              <a:spcBef>
                <a:spcPts val="600"/>
              </a:spcBef>
              <a:buFont typeface="Arial" panose="020B0604020202020204" pitchFamily="34" charset="0"/>
              <a:buChar char="ꟷ"/>
              <a:defRPr sz="1600"/>
            </a:lvl2pPr>
            <a:lvl3pPr marL="360000" indent="-180975">
              <a:lnSpc>
                <a:spcPct val="100000"/>
              </a:lnSpc>
              <a:spcBef>
                <a:spcPts val="600"/>
              </a:spcBef>
              <a:buFont typeface="Arial" panose="020B0604020202020204" pitchFamily="34" charset="0"/>
              <a:buChar char="ꟷ"/>
              <a:defRPr sz="1600"/>
            </a:lvl3pPr>
            <a:lvl4pPr marL="540000" indent="-180975">
              <a:lnSpc>
                <a:spcPct val="100000"/>
              </a:lnSpc>
              <a:spcBef>
                <a:spcPts val="600"/>
              </a:spcBef>
              <a:buFont typeface="Arial" panose="020B0604020202020204" pitchFamily="34" charset="0"/>
              <a:buChar char="ꟷ"/>
              <a:defRPr sz="1600"/>
            </a:lvl4pPr>
            <a:lvl5pPr marL="720000" indent="-180000">
              <a:lnSpc>
                <a:spcPct val="100000"/>
              </a:lnSpc>
              <a:spcBef>
                <a:spcPts val="600"/>
              </a:spcBef>
              <a:buFont typeface="Arial" panose="020B0604020202020204" pitchFamily="34" charset="0"/>
              <a:buChar char="ꟷ"/>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To what extent do you agree or disagree with the statement: “The EU is, in general, a success”.</a:t>
            </a:r>
            <a:endParaRPr lang="he-IL" dirty="0"/>
          </a:p>
          <a:p>
            <a:r>
              <a:rPr lang="en-US" b="1" i="1" dirty="0"/>
              <a:t>*In the 2022 the answers were – “Success”, “Failure”. Please note that in this chart – success is compared to “Total agreement”, and Failure is compared to “Total disagreement”.</a:t>
            </a:r>
            <a:endParaRPr lang="en-IL" b="1" i="1" dirty="0"/>
          </a:p>
        </p:txBody>
      </p:sp>
      <p:sp>
        <p:nvSpPr>
          <p:cNvPr id="7" name="TextBox 6">
            <a:extLst>
              <a:ext uri="{FF2B5EF4-FFF2-40B4-BE49-F238E27FC236}">
                <a16:creationId xmlns:a16="http://schemas.microsoft.com/office/drawing/2014/main" id="{F1FB1D65-5B3D-65F9-A72B-475FD8F1FBBC}"/>
              </a:ext>
            </a:extLst>
          </p:cNvPr>
          <p:cNvSpPr txBox="1"/>
          <p:nvPr/>
        </p:nvSpPr>
        <p:spPr>
          <a:xfrm>
            <a:off x="360363" y="1275377"/>
            <a:ext cx="3835717" cy="215444"/>
          </a:xfrm>
          <a:prstGeom prst="rect">
            <a:avLst/>
          </a:prstGeom>
          <a:noFill/>
        </p:spPr>
        <p:txBody>
          <a:bodyPr wrap="square" lIns="0" tIns="0" rIns="0" bIns="0" rtlCol="0">
            <a:spAutoFit/>
          </a:bodyPr>
          <a:lstStyle/>
          <a:p>
            <a:r>
              <a:rPr lang="en-US" sz="1400" dirty="0">
                <a:solidFill>
                  <a:srgbClr val="000000"/>
                </a:solidFill>
                <a:latin typeface="Calibri" panose="020F0502020204030204" pitchFamily="34" charset="0"/>
                <a:cs typeface="Calibri" panose="020F0502020204030204" pitchFamily="34" charset="0"/>
              </a:rPr>
              <a:t>Is the EU a success? (%)</a:t>
            </a:r>
            <a:endParaRPr lang="en-IL" sz="1400" dirty="0" err="1">
              <a:solidFill>
                <a:srgbClr val="000000"/>
              </a:solidFill>
              <a:latin typeface="Calibri" panose="020F0502020204030204" pitchFamily="34" charset="0"/>
              <a:cs typeface="Calibri" panose="020F0502020204030204" pitchFamily="34" charset="0"/>
            </a:endParaRPr>
          </a:p>
        </p:txBody>
      </p:sp>
      <p:pic>
        <p:nvPicPr>
          <p:cNvPr id="10" name="Graphic 9" descr="Thumbs up sign outline">
            <a:extLst>
              <a:ext uri="{FF2B5EF4-FFF2-40B4-BE49-F238E27FC236}">
                <a16:creationId xmlns:a16="http://schemas.microsoft.com/office/drawing/2014/main" id="{07E1FC98-FB36-9FA8-AC5E-72B0AD357C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49226" y="1920914"/>
            <a:ext cx="432000" cy="432000"/>
          </a:xfrm>
          <a:prstGeom prst="rect">
            <a:avLst/>
          </a:prstGeom>
        </p:spPr>
      </p:pic>
      <p:pic>
        <p:nvPicPr>
          <p:cNvPr id="14" name="Graphic 13" descr="Thumbs Down outline">
            <a:extLst>
              <a:ext uri="{FF2B5EF4-FFF2-40B4-BE49-F238E27FC236}">
                <a16:creationId xmlns:a16="http://schemas.microsoft.com/office/drawing/2014/main" id="{0579B6FF-B596-6CE0-4F01-DF66BC0DC61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88774" y="1920914"/>
            <a:ext cx="432000" cy="432000"/>
          </a:xfrm>
          <a:prstGeom prst="rect">
            <a:avLst/>
          </a:prstGeom>
        </p:spPr>
      </p:pic>
      <p:pic>
        <p:nvPicPr>
          <p:cNvPr id="3074" name="Picture 2" descr="Europe flag icon - Country flags">
            <a:extLst>
              <a:ext uri="{FF2B5EF4-FFF2-40B4-BE49-F238E27FC236}">
                <a16:creationId xmlns:a16="http://schemas.microsoft.com/office/drawing/2014/main" id="{1C3046CA-BB87-C372-2C8F-82CFC548D8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6639" y="1803294"/>
            <a:ext cx="719634" cy="71963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 name="Chart 1">
            <a:extLst>
              <a:ext uri="{FF2B5EF4-FFF2-40B4-BE49-F238E27FC236}">
                <a16:creationId xmlns:a16="http://schemas.microsoft.com/office/drawing/2014/main" id="{3B9022A0-9210-CCED-A77E-E4D9BAC1DE1A}"/>
              </a:ext>
            </a:extLst>
          </p:cNvPr>
          <p:cNvGraphicFramePr/>
          <p:nvPr/>
        </p:nvGraphicFramePr>
        <p:xfrm>
          <a:off x="319565" y="2266950"/>
          <a:ext cx="11700985" cy="3871383"/>
        </p:xfrm>
        <a:graphic>
          <a:graphicData uri="http://schemas.openxmlformats.org/drawingml/2006/chart">
            <c:chart xmlns:c="http://schemas.openxmlformats.org/drawingml/2006/chart" xmlns:r="http://schemas.openxmlformats.org/officeDocument/2006/relationships" r:id="rId6"/>
          </a:graphicData>
        </a:graphic>
      </p:graphicFrame>
      <p:sp>
        <p:nvSpPr>
          <p:cNvPr id="9" name="Title 8">
            <a:extLst>
              <a:ext uri="{FF2B5EF4-FFF2-40B4-BE49-F238E27FC236}">
                <a16:creationId xmlns:a16="http://schemas.microsoft.com/office/drawing/2014/main" id="{919E452E-7E7D-AF4F-97AE-DE46C3F4E10B}"/>
              </a:ext>
            </a:extLst>
          </p:cNvPr>
          <p:cNvSpPr>
            <a:spLocks noGrp="1"/>
          </p:cNvSpPr>
          <p:nvPr>
            <p:ph type="title"/>
          </p:nvPr>
        </p:nvSpPr>
        <p:spPr>
          <a:xfrm>
            <a:off x="912257" y="46778"/>
            <a:ext cx="10515600" cy="1325563"/>
          </a:xfrm>
        </p:spPr>
        <p:txBody>
          <a:bodyPr>
            <a:normAutofit/>
          </a:bodyPr>
          <a:lstStyle/>
          <a:p>
            <a:r>
              <a:rPr lang="en-US" sz="3200" dirty="0"/>
              <a:t>Israel: Higher rates than in 2024 disagree with the statement: “the EU is a success”.</a:t>
            </a:r>
            <a:endParaRPr lang="en-IL" sz="3200" dirty="0"/>
          </a:p>
        </p:txBody>
      </p:sp>
      <p:sp>
        <p:nvSpPr>
          <p:cNvPr id="4" name="Slide Number Placeholder 3">
            <a:extLst>
              <a:ext uri="{FF2B5EF4-FFF2-40B4-BE49-F238E27FC236}">
                <a16:creationId xmlns:a16="http://schemas.microsoft.com/office/drawing/2014/main" id="{9D711DCB-1A6F-6266-6A63-95EBCEC4E1FF}"/>
              </a:ext>
            </a:extLst>
          </p:cNvPr>
          <p:cNvSpPr>
            <a:spLocks noGrp="1"/>
          </p:cNvSpPr>
          <p:nvPr>
            <p:ph type="sldNum" sz="quarter" idx="10"/>
          </p:nvPr>
        </p:nvSpPr>
        <p:spPr/>
        <p:txBody>
          <a:bodyPr/>
          <a:lstStyle/>
          <a:p>
            <a:fld id="{4034BEE3-566C-4068-A777-C3A4762E861B}" type="slidenum">
              <a:rPr lang="en-GB" smtClean="0"/>
              <a:pPr/>
              <a:t>9</a:t>
            </a:fld>
            <a:endParaRPr lang="en-GB"/>
          </a:p>
        </p:txBody>
      </p:sp>
      <p:sp>
        <p:nvSpPr>
          <p:cNvPr id="3" name="TextBox 2">
            <a:extLst>
              <a:ext uri="{FF2B5EF4-FFF2-40B4-BE49-F238E27FC236}">
                <a16:creationId xmlns:a16="http://schemas.microsoft.com/office/drawing/2014/main" id="{F6EFF927-3829-6A26-4A10-2362DD29B38A}"/>
              </a:ext>
            </a:extLst>
          </p:cNvPr>
          <p:cNvSpPr txBox="1"/>
          <p:nvPr/>
        </p:nvSpPr>
        <p:spPr>
          <a:xfrm rot="16200000">
            <a:off x="-75197" y="3121209"/>
            <a:ext cx="917560" cy="153888"/>
          </a:xfrm>
          <a:prstGeom prst="rect">
            <a:avLst/>
          </a:prstGeom>
          <a:noFill/>
        </p:spPr>
        <p:txBody>
          <a:bodyPr wrap="square" lIns="0" tIns="0" rIns="0" bIns="0" rtlCol="0">
            <a:spAutoFit/>
          </a:bodyPr>
          <a:lstStyle/>
          <a:p>
            <a:pPr algn="ctr"/>
            <a:r>
              <a:rPr lang="en-US" sz="1000" dirty="0"/>
              <a:t>N=1,003</a:t>
            </a:r>
            <a:endParaRPr lang="en-IL" sz="1000" dirty="0" err="1"/>
          </a:p>
        </p:txBody>
      </p:sp>
      <p:sp>
        <p:nvSpPr>
          <p:cNvPr id="5" name="TextBox 4">
            <a:extLst>
              <a:ext uri="{FF2B5EF4-FFF2-40B4-BE49-F238E27FC236}">
                <a16:creationId xmlns:a16="http://schemas.microsoft.com/office/drawing/2014/main" id="{D3C124AE-A81B-1BB9-2523-E27668C1FA93}"/>
              </a:ext>
            </a:extLst>
          </p:cNvPr>
          <p:cNvSpPr txBox="1"/>
          <p:nvPr/>
        </p:nvSpPr>
        <p:spPr>
          <a:xfrm rot="16200000">
            <a:off x="-75197" y="4194441"/>
            <a:ext cx="917560" cy="153888"/>
          </a:xfrm>
          <a:prstGeom prst="rect">
            <a:avLst/>
          </a:prstGeom>
          <a:noFill/>
        </p:spPr>
        <p:txBody>
          <a:bodyPr wrap="square" lIns="0" tIns="0" rIns="0" bIns="0" rtlCol="0">
            <a:spAutoFit/>
          </a:bodyPr>
          <a:lstStyle/>
          <a:p>
            <a:pPr algn="ctr"/>
            <a:r>
              <a:rPr lang="en-US" sz="1000" dirty="0"/>
              <a:t>N=753</a:t>
            </a:r>
            <a:endParaRPr lang="en-IL" sz="1000" dirty="0" err="1"/>
          </a:p>
        </p:txBody>
      </p:sp>
      <p:sp>
        <p:nvSpPr>
          <p:cNvPr id="8" name="TextBox 7">
            <a:extLst>
              <a:ext uri="{FF2B5EF4-FFF2-40B4-BE49-F238E27FC236}">
                <a16:creationId xmlns:a16="http://schemas.microsoft.com/office/drawing/2014/main" id="{5E51D8A2-275E-00AD-19AC-51C91821AA00}"/>
              </a:ext>
            </a:extLst>
          </p:cNvPr>
          <p:cNvSpPr txBox="1"/>
          <p:nvPr/>
        </p:nvSpPr>
        <p:spPr>
          <a:xfrm rot="16200000">
            <a:off x="-64923" y="5267673"/>
            <a:ext cx="917560" cy="153888"/>
          </a:xfrm>
          <a:prstGeom prst="rect">
            <a:avLst/>
          </a:prstGeom>
          <a:noFill/>
        </p:spPr>
        <p:txBody>
          <a:bodyPr wrap="square" lIns="0" tIns="0" rIns="0" bIns="0" rtlCol="0">
            <a:spAutoFit/>
          </a:bodyPr>
          <a:lstStyle/>
          <a:p>
            <a:pPr algn="ctr"/>
            <a:r>
              <a:rPr lang="en-US" sz="1000" dirty="0"/>
              <a:t>N=250</a:t>
            </a:r>
            <a:endParaRPr lang="en-IL" sz="1000" dirty="0" err="1"/>
          </a:p>
        </p:txBody>
      </p:sp>
    </p:spTree>
    <p:extLst>
      <p:ext uri="{BB962C8B-B14F-4D97-AF65-F5344CB8AC3E}">
        <p14:creationId xmlns:p14="http://schemas.microsoft.com/office/powerpoint/2010/main" val="355391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מציין מיקום טקסט 11">
            <a:extLst>
              <a:ext uri="{FF2B5EF4-FFF2-40B4-BE49-F238E27FC236}">
                <a16:creationId xmlns:a16="http://schemas.microsoft.com/office/drawing/2014/main" id="{C7DF26DB-6FC2-0B1A-CC5F-C546DF420471}"/>
              </a:ext>
            </a:extLst>
          </p:cNvPr>
          <p:cNvSpPr txBox="1">
            <a:spLocks/>
          </p:cNvSpPr>
          <p:nvPr/>
        </p:nvSpPr>
        <p:spPr>
          <a:xfrm>
            <a:off x="357600" y="430717"/>
            <a:ext cx="11476800" cy="87579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en-IL" sz="20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6" name="מציין מיקום טקסט 6">
            <a:extLst>
              <a:ext uri="{FF2B5EF4-FFF2-40B4-BE49-F238E27FC236}">
                <a16:creationId xmlns:a16="http://schemas.microsoft.com/office/drawing/2014/main" id="{5643A5CC-4463-43C0-523F-9CDC94883364}"/>
              </a:ext>
            </a:extLst>
          </p:cNvPr>
          <p:cNvSpPr txBox="1">
            <a:spLocks/>
          </p:cNvSpPr>
          <p:nvPr/>
        </p:nvSpPr>
        <p:spPr>
          <a:xfrm>
            <a:off x="1934248" y="6184161"/>
            <a:ext cx="7730862" cy="673839"/>
          </a:xfrm>
          <a:prstGeom prst="rect">
            <a:avLst/>
          </a:prstGeom>
        </p:spPr>
        <p:txBody>
          <a:bodyPr/>
          <a:lstStyle>
            <a:defPPr>
              <a:defRPr lang="en-US"/>
            </a:defPPr>
            <a:lvl1pPr indent="0">
              <a:lnSpc>
                <a:spcPct val="100000"/>
              </a:lnSpc>
              <a:spcBef>
                <a:spcPts val="600"/>
              </a:spcBef>
              <a:buFont typeface="Arial" panose="020B0604020202020204" pitchFamily="34" charset="0"/>
              <a:buNone/>
              <a:defRPr sz="1000">
                <a:solidFill>
                  <a:srgbClr val="000000"/>
                </a:solidFill>
                <a:latin typeface="Calibri" panose="020F0502020204030204" pitchFamily="34" charset="0"/>
                <a:cs typeface="Calibri" panose="020F0502020204030204" pitchFamily="34" charset="0"/>
              </a:defRPr>
            </a:lvl1pPr>
            <a:lvl2pPr marL="180975" indent="-180975">
              <a:lnSpc>
                <a:spcPct val="100000"/>
              </a:lnSpc>
              <a:spcBef>
                <a:spcPts val="600"/>
              </a:spcBef>
              <a:buFont typeface="Arial" panose="020B0604020202020204" pitchFamily="34" charset="0"/>
              <a:buChar char="ꟷ"/>
              <a:defRPr sz="1600"/>
            </a:lvl2pPr>
            <a:lvl3pPr marL="360000" indent="-180975">
              <a:lnSpc>
                <a:spcPct val="100000"/>
              </a:lnSpc>
              <a:spcBef>
                <a:spcPts val="600"/>
              </a:spcBef>
              <a:buFont typeface="Arial" panose="020B0604020202020204" pitchFamily="34" charset="0"/>
              <a:buChar char="ꟷ"/>
              <a:defRPr sz="1600"/>
            </a:lvl3pPr>
            <a:lvl4pPr marL="540000" indent="-180975">
              <a:lnSpc>
                <a:spcPct val="100000"/>
              </a:lnSpc>
              <a:spcBef>
                <a:spcPts val="600"/>
              </a:spcBef>
              <a:buFont typeface="Arial" panose="020B0604020202020204" pitchFamily="34" charset="0"/>
              <a:buChar char="ꟷ"/>
              <a:defRPr sz="1600"/>
            </a:lvl4pPr>
            <a:lvl5pPr marL="720000" indent="-180000">
              <a:lnSpc>
                <a:spcPct val="100000"/>
              </a:lnSpc>
              <a:spcBef>
                <a:spcPts val="600"/>
              </a:spcBef>
              <a:buFont typeface="Arial" panose="020B0604020202020204" pitchFamily="34" charset="0"/>
              <a:buChar char="ꟷ"/>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900" dirty="0"/>
              <a:t>In Parliaments of several EU countries there are far-right wing parties, some of which support Israel when it comes to the Israeli- Palestinians conflict. Do you agree or disagree with the statement that Israel's representatives should maintain ties with such parties?</a:t>
            </a:r>
          </a:p>
          <a:p>
            <a:r>
              <a:rPr lang="en-US" sz="900" b="1" i="1" dirty="0"/>
              <a:t>*In the 2022 the answers were – “Yes”, “No”. Please note that in this chart – Yes is compared to “Total agreement”, and No is compared to “Total disagreement”.</a:t>
            </a:r>
            <a:endParaRPr lang="en-IL" sz="900" b="1" i="1" dirty="0"/>
          </a:p>
        </p:txBody>
      </p:sp>
      <p:sp>
        <p:nvSpPr>
          <p:cNvPr id="7" name="TextBox 6">
            <a:extLst>
              <a:ext uri="{FF2B5EF4-FFF2-40B4-BE49-F238E27FC236}">
                <a16:creationId xmlns:a16="http://schemas.microsoft.com/office/drawing/2014/main" id="{5AFC982F-3133-F9F5-05D4-053A8E1DDCC0}"/>
              </a:ext>
            </a:extLst>
          </p:cNvPr>
          <p:cNvSpPr txBox="1"/>
          <p:nvPr/>
        </p:nvSpPr>
        <p:spPr>
          <a:xfrm>
            <a:off x="360363" y="1652750"/>
            <a:ext cx="5377964" cy="215444"/>
          </a:xfrm>
          <a:prstGeom prst="rect">
            <a:avLst/>
          </a:prstGeom>
          <a:noFill/>
        </p:spPr>
        <p:txBody>
          <a:bodyPr wrap="square" lIns="0" tIns="0" rIns="0" bIns="0" rtlCol="0">
            <a:spAutoFit/>
          </a:bodyPr>
          <a:lstStyle/>
          <a:p>
            <a:r>
              <a:rPr lang="en-US" sz="1400" dirty="0">
                <a:solidFill>
                  <a:srgbClr val="000000"/>
                </a:solidFill>
                <a:latin typeface="Calibri" panose="020F0502020204030204" pitchFamily="34" charset="0"/>
                <a:cs typeface="Calibri" panose="020F0502020204030204" pitchFamily="34" charset="0"/>
              </a:rPr>
              <a:t>Should Israel maintain ties with Far-right parties from EU countries ? (%)</a:t>
            </a:r>
            <a:endParaRPr lang="en-IL" sz="1400" dirty="0" err="1">
              <a:solidFill>
                <a:srgbClr val="000000"/>
              </a:solidFill>
              <a:latin typeface="Calibri" panose="020F0502020204030204" pitchFamily="34" charset="0"/>
              <a:cs typeface="Calibri" panose="020F0502020204030204" pitchFamily="34" charset="0"/>
            </a:endParaRPr>
          </a:p>
        </p:txBody>
      </p:sp>
      <p:pic>
        <p:nvPicPr>
          <p:cNvPr id="10" name="Graphic 9" descr="Thumbs up sign outline">
            <a:extLst>
              <a:ext uri="{FF2B5EF4-FFF2-40B4-BE49-F238E27FC236}">
                <a16:creationId xmlns:a16="http://schemas.microsoft.com/office/drawing/2014/main" id="{1C68B250-23BD-AAFB-4868-CEC9601FAAA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28292" y="1932280"/>
            <a:ext cx="432000" cy="432000"/>
          </a:xfrm>
          <a:prstGeom prst="rect">
            <a:avLst/>
          </a:prstGeom>
        </p:spPr>
      </p:pic>
      <p:pic>
        <p:nvPicPr>
          <p:cNvPr id="14" name="Graphic 13" descr="Thumbs Down outline">
            <a:extLst>
              <a:ext uri="{FF2B5EF4-FFF2-40B4-BE49-F238E27FC236}">
                <a16:creationId xmlns:a16="http://schemas.microsoft.com/office/drawing/2014/main" id="{0A9981A4-D81B-3EE4-2E55-51ED2453A2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33019" y="1977478"/>
            <a:ext cx="432000" cy="432000"/>
          </a:xfrm>
          <a:prstGeom prst="rect">
            <a:avLst/>
          </a:prstGeom>
        </p:spPr>
      </p:pic>
      <p:graphicFrame>
        <p:nvGraphicFramePr>
          <p:cNvPr id="9" name="Chart 8">
            <a:extLst>
              <a:ext uri="{FF2B5EF4-FFF2-40B4-BE49-F238E27FC236}">
                <a16:creationId xmlns:a16="http://schemas.microsoft.com/office/drawing/2014/main" id="{CC240EE6-D268-53F4-2611-29C252B05FFC}"/>
              </a:ext>
            </a:extLst>
          </p:cNvPr>
          <p:cNvGraphicFramePr/>
          <p:nvPr/>
        </p:nvGraphicFramePr>
        <p:xfrm>
          <a:off x="319565" y="2266950"/>
          <a:ext cx="11700985" cy="3871383"/>
        </p:xfrm>
        <a:graphic>
          <a:graphicData uri="http://schemas.openxmlformats.org/drawingml/2006/chart">
            <c:chart xmlns:c="http://schemas.openxmlformats.org/drawingml/2006/chart" xmlns:r="http://schemas.openxmlformats.org/officeDocument/2006/relationships" r:id="rId5"/>
          </a:graphicData>
        </a:graphic>
      </p:graphicFrame>
      <p:sp>
        <p:nvSpPr>
          <p:cNvPr id="8" name="Title 7">
            <a:extLst>
              <a:ext uri="{FF2B5EF4-FFF2-40B4-BE49-F238E27FC236}">
                <a16:creationId xmlns:a16="http://schemas.microsoft.com/office/drawing/2014/main" id="{2687D001-66B0-A73E-CD63-1EA7EC75DD53}"/>
              </a:ext>
            </a:extLst>
          </p:cNvPr>
          <p:cNvSpPr>
            <a:spLocks noGrp="1"/>
          </p:cNvSpPr>
          <p:nvPr>
            <p:ph type="title"/>
          </p:nvPr>
        </p:nvSpPr>
        <p:spPr/>
        <p:txBody>
          <a:bodyPr>
            <a:normAutofit/>
          </a:bodyPr>
          <a:lstStyle/>
          <a:p>
            <a:r>
              <a:rPr lang="en-IL" sz="2400" b="1" dirty="0"/>
              <a:t>ISRAEL: </a:t>
            </a:r>
            <a:r>
              <a:rPr lang="en-US" sz="2400" b="1" dirty="0"/>
              <a:t>Similar to 2024 a</a:t>
            </a:r>
            <a:r>
              <a:rPr lang="en-IL" sz="2400" b="1" dirty="0"/>
              <a:t> large majority of the Jewish respondents are in favour of maintaining ties with far-right parties in Europe, if these parties support Israel. </a:t>
            </a:r>
          </a:p>
        </p:txBody>
      </p:sp>
      <p:sp>
        <p:nvSpPr>
          <p:cNvPr id="3" name="Slide Number Placeholder 2">
            <a:extLst>
              <a:ext uri="{FF2B5EF4-FFF2-40B4-BE49-F238E27FC236}">
                <a16:creationId xmlns:a16="http://schemas.microsoft.com/office/drawing/2014/main" id="{E69225C2-D63C-AD48-988E-1F591DCDA8B2}"/>
              </a:ext>
            </a:extLst>
          </p:cNvPr>
          <p:cNvSpPr>
            <a:spLocks noGrp="1"/>
          </p:cNvSpPr>
          <p:nvPr>
            <p:ph type="sldNum" sz="quarter" idx="10"/>
          </p:nvPr>
        </p:nvSpPr>
        <p:spPr/>
        <p:txBody>
          <a:bodyPr/>
          <a:lstStyle/>
          <a:p>
            <a:fld id="{4034BEE3-566C-4068-A777-C3A4762E861B}" type="slidenum">
              <a:rPr lang="en-GB" smtClean="0"/>
              <a:pPr/>
              <a:t>10</a:t>
            </a:fld>
            <a:endParaRPr lang="en-GB"/>
          </a:p>
        </p:txBody>
      </p:sp>
    </p:spTree>
    <p:extLst>
      <p:ext uri="{BB962C8B-B14F-4D97-AF65-F5344CB8AC3E}">
        <p14:creationId xmlns:p14="http://schemas.microsoft.com/office/powerpoint/2010/main" val="31457558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מציין מיקום טקסט 6">
            <a:extLst>
              <a:ext uri="{FF2B5EF4-FFF2-40B4-BE49-F238E27FC236}">
                <a16:creationId xmlns:a16="http://schemas.microsoft.com/office/drawing/2014/main" id="{5643A5CC-4463-43C0-523F-9CDC94883364}"/>
              </a:ext>
            </a:extLst>
          </p:cNvPr>
          <p:cNvSpPr txBox="1">
            <a:spLocks/>
          </p:cNvSpPr>
          <p:nvPr/>
        </p:nvSpPr>
        <p:spPr>
          <a:xfrm>
            <a:off x="2027516" y="6285277"/>
            <a:ext cx="7030759" cy="220298"/>
          </a:xfrm>
          <a:prstGeom prst="rect">
            <a:avLst/>
          </a:prstGeom>
        </p:spPr>
        <p:txBody>
          <a:bodyPr/>
          <a:lstStyle>
            <a:defPPr>
              <a:defRPr lang="en-US"/>
            </a:defPPr>
            <a:lvl1pPr indent="0">
              <a:lnSpc>
                <a:spcPct val="100000"/>
              </a:lnSpc>
              <a:spcBef>
                <a:spcPts val="600"/>
              </a:spcBef>
              <a:buFont typeface="Arial" panose="020B0604020202020204" pitchFamily="34" charset="0"/>
              <a:buNone/>
              <a:defRPr sz="1000">
                <a:solidFill>
                  <a:srgbClr val="000000"/>
                </a:solidFill>
                <a:latin typeface="Calibri" panose="020F0502020204030204" pitchFamily="34" charset="0"/>
                <a:cs typeface="Calibri" panose="020F0502020204030204" pitchFamily="34" charset="0"/>
              </a:defRPr>
            </a:lvl1pPr>
            <a:lvl2pPr marL="180975" indent="-180975">
              <a:lnSpc>
                <a:spcPct val="100000"/>
              </a:lnSpc>
              <a:spcBef>
                <a:spcPts val="600"/>
              </a:spcBef>
              <a:buFont typeface="Arial" panose="020B0604020202020204" pitchFamily="34" charset="0"/>
              <a:buChar char="ꟷ"/>
              <a:defRPr sz="1600"/>
            </a:lvl2pPr>
            <a:lvl3pPr marL="360000" indent="-180975">
              <a:lnSpc>
                <a:spcPct val="100000"/>
              </a:lnSpc>
              <a:spcBef>
                <a:spcPts val="600"/>
              </a:spcBef>
              <a:buFont typeface="Arial" panose="020B0604020202020204" pitchFamily="34" charset="0"/>
              <a:buChar char="ꟷ"/>
              <a:defRPr sz="1600"/>
            </a:lvl3pPr>
            <a:lvl4pPr marL="540000" indent="-180975">
              <a:lnSpc>
                <a:spcPct val="100000"/>
              </a:lnSpc>
              <a:spcBef>
                <a:spcPts val="600"/>
              </a:spcBef>
              <a:buFont typeface="Arial" panose="020B0604020202020204" pitchFamily="34" charset="0"/>
              <a:buChar char="ꟷ"/>
              <a:defRPr sz="1600"/>
            </a:lvl4pPr>
            <a:lvl5pPr marL="720000" indent="-180000">
              <a:lnSpc>
                <a:spcPct val="100000"/>
              </a:lnSpc>
              <a:spcBef>
                <a:spcPts val="600"/>
              </a:spcBef>
              <a:buFont typeface="Arial" panose="020B0604020202020204" pitchFamily="34" charset="0"/>
              <a:buChar char="ꟷ"/>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 In Germany, the far-right party AFD has gained significant power. Do you consider this as a dangerous development?</a:t>
            </a:r>
          </a:p>
          <a:p>
            <a:endParaRPr lang="en-IL" dirty="0"/>
          </a:p>
        </p:txBody>
      </p:sp>
      <p:sp>
        <p:nvSpPr>
          <p:cNvPr id="14" name="TextBox 13">
            <a:extLst>
              <a:ext uri="{FF2B5EF4-FFF2-40B4-BE49-F238E27FC236}">
                <a16:creationId xmlns:a16="http://schemas.microsoft.com/office/drawing/2014/main" id="{4982CF94-756F-DA34-AC02-E5640536FB5E}"/>
              </a:ext>
            </a:extLst>
          </p:cNvPr>
          <p:cNvSpPr txBox="1"/>
          <p:nvPr/>
        </p:nvSpPr>
        <p:spPr>
          <a:xfrm>
            <a:off x="202290" y="1725085"/>
            <a:ext cx="6684286" cy="215444"/>
          </a:xfrm>
          <a:prstGeom prst="rect">
            <a:avLst/>
          </a:prstGeom>
          <a:noFill/>
        </p:spPr>
        <p:txBody>
          <a:bodyPr wrap="square" lIns="0" tIns="0" rIns="0" bIns="0" rtlCol="0">
            <a:spAutoFit/>
          </a:bodyPr>
          <a:lstStyle/>
          <a:p>
            <a:r>
              <a:rPr lang="en-US" sz="1400" b="1" dirty="0">
                <a:solidFill>
                  <a:srgbClr val="000000"/>
                </a:solidFill>
                <a:latin typeface="Calibri" panose="020F0502020204030204" pitchFamily="34" charset="0"/>
                <a:cs typeface="Calibri" panose="020F0502020204030204" pitchFamily="34" charset="0"/>
              </a:rPr>
              <a:t>Is the AFD party gaining more power in Germany a dangerous  development? </a:t>
            </a:r>
            <a:r>
              <a:rPr lang="en-US" sz="1400" dirty="0">
                <a:solidFill>
                  <a:srgbClr val="000000"/>
                </a:solidFill>
                <a:latin typeface="Calibri" panose="020F0502020204030204" pitchFamily="34" charset="0"/>
                <a:cs typeface="Calibri" panose="020F0502020204030204" pitchFamily="34" charset="0"/>
              </a:rPr>
              <a:t>(%)</a:t>
            </a:r>
            <a:endParaRPr lang="en-IL" sz="1400" dirty="0" err="1">
              <a:solidFill>
                <a:srgbClr val="000000"/>
              </a:solidFill>
              <a:latin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29A780D5-F2B7-322E-0F9D-68EF593EAAFC}"/>
              </a:ext>
            </a:extLst>
          </p:cNvPr>
          <p:cNvPicPr>
            <a:picLocks noChangeAspect="1"/>
          </p:cNvPicPr>
          <p:nvPr/>
        </p:nvPicPr>
        <p:blipFill>
          <a:blip r:embed="rId3"/>
          <a:stretch>
            <a:fillRect/>
          </a:stretch>
        </p:blipFill>
        <p:spPr>
          <a:xfrm>
            <a:off x="926356" y="1081324"/>
            <a:ext cx="574494" cy="574494"/>
          </a:xfrm>
          <a:prstGeom prst="rect">
            <a:avLst/>
          </a:prstGeom>
        </p:spPr>
      </p:pic>
      <p:pic>
        <p:nvPicPr>
          <p:cNvPr id="9" name="Picture 8">
            <a:extLst>
              <a:ext uri="{FF2B5EF4-FFF2-40B4-BE49-F238E27FC236}">
                <a16:creationId xmlns:a16="http://schemas.microsoft.com/office/drawing/2014/main" id="{0CDD8CF9-DDBA-6B5D-2E17-35CE0592B667}"/>
              </a:ext>
            </a:extLst>
          </p:cNvPr>
          <p:cNvPicPr>
            <a:picLocks noChangeAspect="1"/>
          </p:cNvPicPr>
          <p:nvPr/>
        </p:nvPicPr>
        <p:blipFill>
          <a:blip r:embed="rId4"/>
          <a:stretch>
            <a:fillRect/>
          </a:stretch>
        </p:blipFill>
        <p:spPr>
          <a:xfrm>
            <a:off x="108551" y="959165"/>
            <a:ext cx="779770" cy="779770"/>
          </a:xfrm>
          <a:prstGeom prst="rect">
            <a:avLst/>
          </a:prstGeom>
        </p:spPr>
      </p:pic>
      <p:sp>
        <p:nvSpPr>
          <p:cNvPr id="13" name="Title 1">
            <a:extLst>
              <a:ext uri="{FF2B5EF4-FFF2-40B4-BE49-F238E27FC236}">
                <a16:creationId xmlns:a16="http://schemas.microsoft.com/office/drawing/2014/main" id="{4964A434-6E9F-75DA-AB06-06D2CAE92CE9}"/>
              </a:ext>
            </a:extLst>
          </p:cNvPr>
          <p:cNvSpPr txBox="1">
            <a:spLocks/>
          </p:cNvSpPr>
          <p:nvPr/>
        </p:nvSpPr>
        <p:spPr>
          <a:xfrm>
            <a:off x="248741" y="225790"/>
            <a:ext cx="11476799" cy="672154"/>
          </a:xfrm>
          <a:prstGeom prst="rect">
            <a:avLst/>
          </a:prstGeom>
        </p:spPr>
        <p:txBody>
          <a:bodyPr vert="horz" lIns="0" tIns="0" rIns="0" bIns="0" rtlCol="0" anchor="t">
            <a:noAutofit/>
          </a:bodyPr>
          <a:lst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a:lstStyle>
          <a:p>
            <a:r>
              <a:rPr lang="de-DE" sz="1800" dirty="0"/>
              <a:t>ISRAEL: Fewer respondents in comparison to 2024 see the strengthering of the far right party AFD in Germany as a dangerous development, most of those say it is no more than in other countries.</a:t>
            </a:r>
            <a:endParaRPr lang="en-US" sz="1800" dirty="0"/>
          </a:p>
        </p:txBody>
      </p:sp>
      <p:sp>
        <p:nvSpPr>
          <p:cNvPr id="3" name="Slide Number Placeholder 2">
            <a:extLst>
              <a:ext uri="{FF2B5EF4-FFF2-40B4-BE49-F238E27FC236}">
                <a16:creationId xmlns:a16="http://schemas.microsoft.com/office/drawing/2014/main" id="{C0C9F466-FFEF-B019-3BD3-54ABB4DA9D4E}"/>
              </a:ext>
            </a:extLst>
          </p:cNvPr>
          <p:cNvSpPr>
            <a:spLocks noGrp="1"/>
          </p:cNvSpPr>
          <p:nvPr>
            <p:ph type="sldNum" sz="quarter" idx="10"/>
          </p:nvPr>
        </p:nvSpPr>
        <p:spPr/>
        <p:txBody>
          <a:bodyPr/>
          <a:lstStyle/>
          <a:p>
            <a:fld id="{4034BEE3-566C-4068-A777-C3A4762E861B}" type="slidenum">
              <a:rPr lang="en-GB" smtClean="0"/>
              <a:pPr/>
              <a:t>11</a:t>
            </a:fld>
            <a:endParaRPr lang="en-GB"/>
          </a:p>
        </p:txBody>
      </p:sp>
      <p:cxnSp>
        <p:nvCxnSpPr>
          <p:cNvPr id="4" name="Straight Connector 3">
            <a:extLst>
              <a:ext uri="{FF2B5EF4-FFF2-40B4-BE49-F238E27FC236}">
                <a16:creationId xmlns:a16="http://schemas.microsoft.com/office/drawing/2014/main" id="{13E71466-1B25-92EE-18E7-8AE4873397BC}"/>
              </a:ext>
            </a:extLst>
          </p:cNvPr>
          <p:cNvCxnSpPr>
            <a:cxnSpLocks/>
          </p:cNvCxnSpPr>
          <p:nvPr/>
        </p:nvCxnSpPr>
        <p:spPr>
          <a:xfrm flipV="1">
            <a:off x="5305425" y="2110072"/>
            <a:ext cx="0" cy="3499200"/>
          </a:xfrm>
          <a:prstGeom prst="line">
            <a:avLst/>
          </a:prstGeom>
          <a:ln w="1270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graphicFrame>
        <p:nvGraphicFramePr>
          <p:cNvPr id="10" name="Chart 9">
            <a:extLst>
              <a:ext uri="{FF2B5EF4-FFF2-40B4-BE49-F238E27FC236}">
                <a16:creationId xmlns:a16="http://schemas.microsoft.com/office/drawing/2014/main" id="{1BDDF5CF-77D4-ECCD-A808-58BC01F29663}"/>
              </a:ext>
            </a:extLst>
          </p:cNvPr>
          <p:cNvGraphicFramePr/>
          <p:nvPr/>
        </p:nvGraphicFramePr>
        <p:xfrm>
          <a:off x="626508" y="2205665"/>
          <a:ext cx="10938984" cy="404407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161596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E8C83-DB3B-3977-CE8C-CF4D6480E810}"/>
            </a:ext>
          </a:extLst>
        </p:cNvPr>
        <p:cNvGrpSpPr/>
        <p:nvPr/>
      </p:nvGrpSpPr>
      <p:grpSpPr>
        <a:xfrm>
          <a:off x="0" y="0"/>
          <a:ext cx="0" cy="0"/>
          <a:chOff x="0" y="0"/>
          <a:chExt cx="0" cy="0"/>
        </a:xfrm>
      </p:grpSpPr>
      <p:sp>
        <p:nvSpPr>
          <p:cNvPr id="34" name="מציין מיקום טקסט 11">
            <a:extLst>
              <a:ext uri="{FF2B5EF4-FFF2-40B4-BE49-F238E27FC236}">
                <a16:creationId xmlns:a16="http://schemas.microsoft.com/office/drawing/2014/main" id="{867AE01C-659B-1582-81ED-F65FED5F7C78}"/>
              </a:ext>
            </a:extLst>
          </p:cNvPr>
          <p:cNvSpPr txBox="1">
            <a:spLocks/>
          </p:cNvSpPr>
          <p:nvPr/>
        </p:nvSpPr>
        <p:spPr>
          <a:xfrm>
            <a:off x="357600" y="430717"/>
            <a:ext cx="11476800" cy="875793"/>
          </a:xfrm>
          <a:prstGeom prst="rect">
            <a:avLst/>
          </a:prstGeom>
        </p:spPr>
        <p:txBody>
          <a:bodyPr/>
          <a:lst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2pPr>
            <a:lvl3pPr marL="36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3pPr>
            <a:lvl4pPr marL="540000" indent="-180975"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4pPr>
            <a:lvl5pPr marL="720000" indent="-180000" algn="l" defTabSz="914400" rtl="0" eaLnBrk="1" latinLnBrk="0" hangingPunct="1">
              <a:lnSpc>
                <a:spcPct val="100000"/>
              </a:lnSpc>
              <a:spcBef>
                <a:spcPts val="600"/>
              </a:spcBef>
              <a:buFont typeface="Arial" panose="020B0604020202020204" pitchFamily="34" charset="0"/>
              <a:buChar char="ꟷ"/>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en-IL" sz="2000" b="1"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6" name="מציין מיקום טקסט 6">
            <a:extLst>
              <a:ext uri="{FF2B5EF4-FFF2-40B4-BE49-F238E27FC236}">
                <a16:creationId xmlns:a16="http://schemas.microsoft.com/office/drawing/2014/main" id="{548BD285-27B0-23BC-1E26-F8EA338A87D7}"/>
              </a:ext>
            </a:extLst>
          </p:cNvPr>
          <p:cNvSpPr txBox="1">
            <a:spLocks/>
          </p:cNvSpPr>
          <p:nvPr/>
        </p:nvSpPr>
        <p:spPr>
          <a:xfrm>
            <a:off x="2088476" y="6285277"/>
            <a:ext cx="7199312" cy="232187"/>
          </a:xfrm>
          <a:prstGeom prst="rect">
            <a:avLst/>
          </a:prstGeom>
        </p:spPr>
        <p:txBody>
          <a:bodyPr/>
          <a:lstStyle>
            <a:defPPr>
              <a:defRPr lang="en-US"/>
            </a:defPPr>
            <a:lvl1pPr indent="0">
              <a:lnSpc>
                <a:spcPct val="100000"/>
              </a:lnSpc>
              <a:spcBef>
                <a:spcPts val="600"/>
              </a:spcBef>
              <a:buFont typeface="Arial" panose="020B0604020202020204" pitchFamily="34" charset="0"/>
              <a:buNone/>
              <a:defRPr sz="1000">
                <a:solidFill>
                  <a:srgbClr val="000000"/>
                </a:solidFill>
                <a:latin typeface="Calibri" panose="020F0502020204030204" pitchFamily="34" charset="0"/>
                <a:cs typeface="Calibri" panose="020F0502020204030204" pitchFamily="34" charset="0"/>
              </a:defRPr>
            </a:lvl1pPr>
            <a:lvl2pPr marL="180975" indent="-180975">
              <a:lnSpc>
                <a:spcPct val="100000"/>
              </a:lnSpc>
              <a:spcBef>
                <a:spcPts val="600"/>
              </a:spcBef>
              <a:buFont typeface="Arial" panose="020B0604020202020204" pitchFamily="34" charset="0"/>
              <a:buChar char="ꟷ"/>
              <a:defRPr sz="1600"/>
            </a:lvl2pPr>
            <a:lvl3pPr marL="360000" indent="-180975">
              <a:lnSpc>
                <a:spcPct val="100000"/>
              </a:lnSpc>
              <a:spcBef>
                <a:spcPts val="600"/>
              </a:spcBef>
              <a:buFont typeface="Arial" panose="020B0604020202020204" pitchFamily="34" charset="0"/>
              <a:buChar char="ꟷ"/>
              <a:defRPr sz="1600"/>
            </a:lvl3pPr>
            <a:lvl4pPr marL="540000" indent="-180975">
              <a:lnSpc>
                <a:spcPct val="100000"/>
              </a:lnSpc>
              <a:spcBef>
                <a:spcPts val="600"/>
              </a:spcBef>
              <a:buFont typeface="Arial" panose="020B0604020202020204" pitchFamily="34" charset="0"/>
              <a:buChar char="ꟷ"/>
              <a:defRPr sz="1600"/>
            </a:lvl4pPr>
            <a:lvl5pPr marL="720000" indent="-180000">
              <a:lnSpc>
                <a:spcPct val="100000"/>
              </a:lnSpc>
              <a:spcBef>
                <a:spcPts val="600"/>
              </a:spcBef>
              <a:buFont typeface="Arial" panose="020B0604020202020204" pitchFamily="34" charset="0"/>
              <a:buChar char="ꟷ"/>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Which one of the following countries do you consider a friend of Israel?</a:t>
            </a:r>
          </a:p>
        </p:txBody>
      </p:sp>
      <p:sp>
        <p:nvSpPr>
          <p:cNvPr id="14" name="TextBox 13">
            <a:extLst>
              <a:ext uri="{FF2B5EF4-FFF2-40B4-BE49-F238E27FC236}">
                <a16:creationId xmlns:a16="http://schemas.microsoft.com/office/drawing/2014/main" id="{C0FE40F7-B1A0-2E38-0733-942422F3D0EE}"/>
              </a:ext>
            </a:extLst>
          </p:cNvPr>
          <p:cNvSpPr txBox="1"/>
          <p:nvPr/>
        </p:nvSpPr>
        <p:spPr>
          <a:xfrm>
            <a:off x="360363" y="1275377"/>
            <a:ext cx="3636871" cy="276999"/>
          </a:xfrm>
          <a:prstGeom prst="rect">
            <a:avLst/>
          </a:prstGeom>
          <a:noFill/>
        </p:spPr>
        <p:txBody>
          <a:bodyPr wrap="square" lIns="0" tIns="0" rIns="0" bIns="0" rtlCol="0">
            <a:spAutoFit/>
          </a:bodyPr>
          <a:lstStyle/>
          <a:p>
            <a:r>
              <a:rPr lang="en-US" sz="1400" dirty="0">
                <a:solidFill>
                  <a:srgbClr val="000000"/>
                </a:solidFill>
                <a:latin typeface="Calibri" panose="020F0502020204030204" pitchFamily="34" charset="0"/>
                <a:cs typeface="Calibri" panose="020F0502020204030204" pitchFamily="34" charset="0"/>
              </a:rPr>
              <a:t>Who is perceived as a </a:t>
            </a:r>
            <a:r>
              <a:rPr lang="en-US" b="1" dirty="0">
                <a:solidFill>
                  <a:srgbClr val="000000"/>
                </a:solidFill>
                <a:latin typeface="Calibri" panose="020F0502020204030204" pitchFamily="34" charset="0"/>
                <a:cs typeface="Calibri" panose="020F0502020204030204" pitchFamily="34" charset="0"/>
              </a:rPr>
              <a:t>friend</a:t>
            </a:r>
            <a:r>
              <a:rPr lang="en-US" sz="1400" dirty="0">
                <a:solidFill>
                  <a:srgbClr val="000000"/>
                </a:solidFill>
                <a:latin typeface="Calibri" panose="020F0502020204030204" pitchFamily="34" charset="0"/>
                <a:cs typeface="Calibri" panose="020F0502020204030204" pitchFamily="34" charset="0"/>
              </a:rPr>
              <a:t> of Israel? (%)</a:t>
            </a:r>
            <a:endParaRPr lang="en-IL" sz="1400" dirty="0" err="1">
              <a:solidFill>
                <a:srgbClr val="000000"/>
              </a:solidFill>
              <a:latin typeface="Calibri" panose="020F0502020204030204" pitchFamily="34" charset="0"/>
              <a:cs typeface="Calibri" panose="020F0502020204030204" pitchFamily="34" charset="0"/>
            </a:endParaRPr>
          </a:p>
        </p:txBody>
      </p:sp>
      <p:graphicFrame>
        <p:nvGraphicFramePr>
          <p:cNvPr id="8" name="מציין מיקום תוכן 14">
            <a:extLst>
              <a:ext uri="{FF2B5EF4-FFF2-40B4-BE49-F238E27FC236}">
                <a16:creationId xmlns:a16="http://schemas.microsoft.com/office/drawing/2014/main" id="{5F4DE692-9ACE-4389-326D-37C9FC657F71}"/>
              </a:ext>
            </a:extLst>
          </p:cNvPr>
          <p:cNvGraphicFramePr>
            <a:graphicFrameLocks noGrp="1"/>
          </p:cNvGraphicFramePr>
          <p:nvPr>
            <p:ph sz="quarter" idx="13"/>
          </p:nvPr>
        </p:nvGraphicFramePr>
        <p:xfrm>
          <a:off x="411956" y="2036539"/>
          <a:ext cx="5864400" cy="4000500"/>
        </p:xfrm>
        <a:graphic>
          <a:graphicData uri="http://schemas.openxmlformats.org/drawingml/2006/chart">
            <c:chart xmlns:c="http://schemas.openxmlformats.org/drawingml/2006/chart" xmlns:r="http://schemas.openxmlformats.org/officeDocument/2006/relationships" r:id="rId3"/>
          </a:graphicData>
        </a:graphic>
      </p:graphicFrame>
      <p:pic>
        <p:nvPicPr>
          <p:cNvPr id="30" name="Picture 29">
            <a:extLst>
              <a:ext uri="{FF2B5EF4-FFF2-40B4-BE49-F238E27FC236}">
                <a16:creationId xmlns:a16="http://schemas.microsoft.com/office/drawing/2014/main" id="{4BE2BE0C-9438-3F62-4B51-5A6035A6B024}"/>
              </a:ext>
            </a:extLst>
          </p:cNvPr>
          <p:cNvPicPr>
            <a:picLocks noChangeAspect="1"/>
          </p:cNvPicPr>
          <p:nvPr/>
        </p:nvPicPr>
        <p:blipFill rotWithShape="1">
          <a:blip r:embed="rId4"/>
          <a:srcRect l="13369" t="8860" r="13802" b="9834"/>
          <a:stretch>
            <a:fillRect/>
          </a:stretch>
        </p:blipFill>
        <p:spPr>
          <a:xfrm>
            <a:off x="340051" y="3066204"/>
            <a:ext cx="252000" cy="281339"/>
          </a:xfrm>
          <a:prstGeom prst="rect">
            <a:avLst/>
          </a:prstGeom>
        </p:spPr>
      </p:pic>
      <p:pic>
        <p:nvPicPr>
          <p:cNvPr id="31" name="Picture 30">
            <a:extLst>
              <a:ext uri="{FF2B5EF4-FFF2-40B4-BE49-F238E27FC236}">
                <a16:creationId xmlns:a16="http://schemas.microsoft.com/office/drawing/2014/main" id="{70DBBEB0-5A5B-1FF4-E578-C17E188672C8}"/>
              </a:ext>
            </a:extLst>
          </p:cNvPr>
          <p:cNvPicPr>
            <a:picLocks noChangeAspect="1"/>
          </p:cNvPicPr>
          <p:nvPr/>
        </p:nvPicPr>
        <p:blipFill>
          <a:blip r:embed="rId5"/>
          <a:stretch>
            <a:fillRect/>
          </a:stretch>
        </p:blipFill>
        <p:spPr>
          <a:xfrm>
            <a:off x="340051" y="2730042"/>
            <a:ext cx="252000" cy="252000"/>
          </a:xfrm>
          <a:prstGeom prst="rect">
            <a:avLst/>
          </a:prstGeom>
        </p:spPr>
      </p:pic>
      <p:pic>
        <p:nvPicPr>
          <p:cNvPr id="32" name="Picture 31">
            <a:extLst>
              <a:ext uri="{FF2B5EF4-FFF2-40B4-BE49-F238E27FC236}">
                <a16:creationId xmlns:a16="http://schemas.microsoft.com/office/drawing/2014/main" id="{7550EDCD-4CFD-0E0E-0D31-34D501F7B000}"/>
              </a:ext>
            </a:extLst>
          </p:cNvPr>
          <p:cNvPicPr>
            <a:picLocks noChangeAspect="1"/>
          </p:cNvPicPr>
          <p:nvPr/>
        </p:nvPicPr>
        <p:blipFill>
          <a:blip r:embed="rId6">
            <a:clrChange>
              <a:clrFrom>
                <a:srgbClr val="F3F3F3"/>
              </a:clrFrom>
              <a:clrTo>
                <a:srgbClr val="F3F3F3">
                  <a:alpha val="0"/>
                </a:srgbClr>
              </a:clrTo>
            </a:clrChange>
          </a:blip>
          <a:srcRect l="17146" t="17069" r="16983" b="17756"/>
          <a:stretch>
            <a:fillRect/>
          </a:stretch>
        </p:blipFill>
        <p:spPr>
          <a:xfrm>
            <a:off x="340051" y="3431705"/>
            <a:ext cx="252000" cy="249335"/>
          </a:xfrm>
          <a:prstGeom prst="rect">
            <a:avLst/>
          </a:prstGeom>
        </p:spPr>
      </p:pic>
      <p:pic>
        <p:nvPicPr>
          <p:cNvPr id="33" name="Picture 32">
            <a:extLst>
              <a:ext uri="{FF2B5EF4-FFF2-40B4-BE49-F238E27FC236}">
                <a16:creationId xmlns:a16="http://schemas.microsoft.com/office/drawing/2014/main" id="{03FB13F1-A881-D408-8D52-506F88DC648C}"/>
              </a:ext>
            </a:extLst>
          </p:cNvPr>
          <p:cNvPicPr>
            <a:picLocks noChangeAspect="1"/>
          </p:cNvPicPr>
          <p:nvPr/>
        </p:nvPicPr>
        <p:blipFill>
          <a:blip r:embed="rId7"/>
          <a:srcRect l="14518" t="4" r="13302" b="3245"/>
          <a:stretch>
            <a:fillRect/>
          </a:stretch>
        </p:blipFill>
        <p:spPr>
          <a:xfrm>
            <a:off x="340051" y="2392861"/>
            <a:ext cx="252000" cy="253019"/>
          </a:xfrm>
          <a:prstGeom prst="rect">
            <a:avLst/>
          </a:prstGeom>
        </p:spPr>
      </p:pic>
      <p:pic>
        <p:nvPicPr>
          <p:cNvPr id="36" name="Picture 35" descr="A red white and blue flag&#10;&#10;Description automatically generated">
            <a:extLst>
              <a:ext uri="{FF2B5EF4-FFF2-40B4-BE49-F238E27FC236}">
                <a16:creationId xmlns:a16="http://schemas.microsoft.com/office/drawing/2014/main" id="{EFCEB9ED-5C1D-9F3E-A24D-34D6E1A763AB}"/>
              </a:ext>
            </a:extLst>
          </p:cNvPr>
          <p:cNvPicPr>
            <a:picLocks noChangeAspect="1"/>
          </p:cNvPicPr>
          <p:nvPr/>
        </p:nvPicPr>
        <p:blipFill rotWithShape="1">
          <a:blip r:embed="rId8"/>
          <a:srcRect l="4438" r="4052" b="7401"/>
          <a:stretch>
            <a:fillRect/>
          </a:stretch>
        </p:blipFill>
        <p:spPr>
          <a:xfrm>
            <a:off x="340051" y="3765202"/>
            <a:ext cx="252000" cy="274610"/>
          </a:xfrm>
          <a:prstGeom prst="rect">
            <a:avLst/>
          </a:prstGeom>
        </p:spPr>
      </p:pic>
      <p:cxnSp>
        <p:nvCxnSpPr>
          <p:cNvPr id="40" name="Straight Connector 39">
            <a:extLst>
              <a:ext uri="{FF2B5EF4-FFF2-40B4-BE49-F238E27FC236}">
                <a16:creationId xmlns:a16="http://schemas.microsoft.com/office/drawing/2014/main" id="{C92F57F4-70FE-83FD-458F-E681B5164B0F}"/>
              </a:ext>
            </a:extLst>
          </p:cNvPr>
          <p:cNvCxnSpPr>
            <a:cxnSpLocks/>
          </p:cNvCxnSpPr>
          <p:nvPr/>
        </p:nvCxnSpPr>
        <p:spPr>
          <a:xfrm>
            <a:off x="631538" y="2701082"/>
            <a:ext cx="11052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DECC12D-A9A0-F1CE-474A-BDB7342C3030}"/>
              </a:ext>
            </a:extLst>
          </p:cNvPr>
          <p:cNvCxnSpPr>
            <a:cxnSpLocks/>
          </p:cNvCxnSpPr>
          <p:nvPr/>
        </p:nvCxnSpPr>
        <p:spPr>
          <a:xfrm>
            <a:off x="631538" y="3048880"/>
            <a:ext cx="11052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15ED976F-5E9C-5E3F-4797-27D6C327D6DF}"/>
              </a:ext>
            </a:extLst>
          </p:cNvPr>
          <p:cNvCxnSpPr>
            <a:cxnSpLocks/>
          </p:cNvCxnSpPr>
          <p:nvPr/>
        </p:nvCxnSpPr>
        <p:spPr>
          <a:xfrm>
            <a:off x="631538" y="3396678"/>
            <a:ext cx="11052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D4397C5-2602-7AC8-6D29-D7D47F2BEE67}"/>
              </a:ext>
            </a:extLst>
          </p:cNvPr>
          <p:cNvCxnSpPr>
            <a:cxnSpLocks/>
          </p:cNvCxnSpPr>
          <p:nvPr/>
        </p:nvCxnSpPr>
        <p:spPr>
          <a:xfrm>
            <a:off x="631538" y="3744476"/>
            <a:ext cx="11052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728A5BCC-DECD-B62D-9672-7C0B3EA4BE7C}"/>
              </a:ext>
            </a:extLst>
          </p:cNvPr>
          <p:cNvCxnSpPr>
            <a:cxnSpLocks/>
          </p:cNvCxnSpPr>
          <p:nvPr/>
        </p:nvCxnSpPr>
        <p:spPr>
          <a:xfrm>
            <a:off x="631538" y="5483463"/>
            <a:ext cx="11052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7F54AA80-874D-2A1C-900B-575B55C030D9}"/>
              </a:ext>
            </a:extLst>
          </p:cNvPr>
          <p:cNvSpPr/>
          <p:nvPr/>
        </p:nvSpPr>
        <p:spPr bwMode="ltGray">
          <a:xfrm>
            <a:off x="1813404" y="1916113"/>
            <a:ext cx="2407299" cy="34593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r>
              <a:rPr lang="en-US" sz="1400" b="1" i="0" u="none" strike="noStrike" dirty="0">
                <a:solidFill>
                  <a:srgbClr val="000000"/>
                </a:solidFill>
                <a:effectLst/>
                <a:latin typeface="Calibri" panose="020F0502020204030204" pitchFamily="34" charset="0"/>
              </a:rPr>
              <a:t>T</a:t>
            </a:r>
            <a:r>
              <a:rPr lang="en-US" sz="1400" b="1" dirty="0">
                <a:solidFill>
                  <a:srgbClr val="000000"/>
                </a:solidFill>
                <a:latin typeface="Calibri" panose="020F0502020204030204" pitchFamily="34" charset="0"/>
              </a:rPr>
              <a:t>otal sample</a:t>
            </a:r>
            <a:endParaRPr lang="en-IL" sz="1200" b="0" dirty="0" err="1"/>
          </a:p>
        </p:txBody>
      </p:sp>
      <p:sp>
        <p:nvSpPr>
          <p:cNvPr id="48" name="Rectangle 47">
            <a:extLst>
              <a:ext uri="{FF2B5EF4-FFF2-40B4-BE49-F238E27FC236}">
                <a16:creationId xmlns:a16="http://schemas.microsoft.com/office/drawing/2014/main" id="{374CA60A-09CD-D4FF-8B6A-971621CFA1E3}"/>
              </a:ext>
            </a:extLst>
          </p:cNvPr>
          <p:cNvSpPr/>
          <p:nvPr/>
        </p:nvSpPr>
        <p:spPr bwMode="ltGray">
          <a:xfrm>
            <a:off x="9086768" y="1916113"/>
            <a:ext cx="2407299" cy="34593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r>
              <a:rPr lang="en-US" sz="1400" b="1" i="0" u="none" strike="noStrike" dirty="0">
                <a:solidFill>
                  <a:srgbClr val="000000"/>
                </a:solidFill>
                <a:effectLst/>
                <a:latin typeface="Calibri" panose="020F0502020204030204" pitchFamily="34" charset="0"/>
              </a:rPr>
              <a:t>Arab sector</a:t>
            </a:r>
            <a:endParaRPr lang="en-IL" sz="1050" b="1" dirty="0" err="1"/>
          </a:p>
        </p:txBody>
      </p:sp>
      <p:sp>
        <p:nvSpPr>
          <p:cNvPr id="9" name="Title 8">
            <a:extLst>
              <a:ext uri="{FF2B5EF4-FFF2-40B4-BE49-F238E27FC236}">
                <a16:creationId xmlns:a16="http://schemas.microsoft.com/office/drawing/2014/main" id="{0EB645A9-F185-7C67-26F4-994EA1ED1D90}"/>
              </a:ext>
            </a:extLst>
          </p:cNvPr>
          <p:cNvSpPr>
            <a:spLocks noGrp="1"/>
          </p:cNvSpPr>
          <p:nvPr>
            <p:ph type="title"/>
          </p:nvPr>
        </p:nvSpPr>
        <p:spPr/>
        <p:txBody>
          <a:bodyPr>
            <a:noAutofit/>
          </a:bodyPr>
          <a:lstStyle/>
          <a:p>
            <a:r>
              <a:rPr lang="en-US" sz="2000" b="1" dirty="0"/>
              <a:t>ISRAEL: Germany, followed by Hungary, are considered to be the greatest friends to Israel (among a list of nine countries)</a:t>
            </a:r>
            <a:endParaRPr lang="en-IL" sz="2000" b="1" dirty="0"/>
          </a:p>
        </p:txBody>
      </p:sp>
      <p:sp>
        <p:nvSpPr>
          <p:cNvPr id="3" name="Slide Number Placeholder 2">
            <a:extLst>
              <a:ext uri="{FF2B5EF4-FFF2-40B4-BE49-F238E27FC236}">
                <a16:creationId xmlns:a16="http://schemas.microsoft.com/office/drawing/2014/main" id="{DB0FC392-1DC6-D3E3-CC29-368B1AEA599F}"/>
              </a:ext>
            </a:extLst>
          </p:cNvPr>
          <p:cNvSpPr>
            <a:spLocks noGrp="1"/>
          </p:cNvSpPr>
          <p:nvPr>
            <p:ph type="sldNum" sz="quarter" idx="10"/>
          </p:nvPr>
        </p:nvSpPr>
        <p:spPr/>
        <p:txBody>
          <a:bodyPr/>
          <a:lstStyle/>
          <a:p>
            <a:fld id="{4034BEE3-566C-4068-A777-C3A4762E861B}" type="slidenum">
              <a:rPr lang="en-GB" smtClean="0"/>
              <a:pPr/>
              <a:t>12</a:t>
            </a:fld>
            <a:endParaRPr lang="en-GB"/>
          </a:p>
        </p:txBody>
      </p:sp>
      <p:cxnSp>
        <p:nvCxnSpPr>
          <p:cNvPr id="2" name="Straight Connector 1">
            <a:extLst>
              <a:ext uri="{FF2B5EF4-FFF2-40B4-BE49-F238E27FC236}">
                <a16:creationId xmlns:a16="http://schemas.microsoft.com/office/drawing/2014/main" id="{DCDF7B7B-8C8C-81C9-AA9F-35A6D1C38DA3}"/>
              </a:ext>
            </a:extLst>
          </p:cNvPr>
          <p:cNvCxnSpPr>
            <a:cxnSpLocks/>
          </p:cNvCxnSpPr>
          <p:nvPr/>
        </p:nvCxnSpPr>
        <p:spPr>
          <a:xfrm>
            <a:off x="631538" y="4092274"/>
            <a:ext cx="11052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7BF932DE-A4F7-5428-5566-D27BAFB604CA}"/>
              </a:ext>
            </a:extLst>
          </p:cNvPr>
          <p:cNvCxnSpPr>
            <a:cxnSpLocks/>
          </p:cNvCxnSpPr>
          <p:nvPr/>
        </p:nvCxnSpPr>
        <p:spPr>
          <a:xfrm>
            <a:off x="631538" y="4440072"/>
            <a:ext cx="11052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F27E2A5-1C41-51DB-8E0D-5FAB979543A9}"/>
              </a:ext>
            </a:extLst>
          </p:cNvPr>
          <p:cNvCxnSpPr>
            <a:cxnSpLocks/>
          </p:cNvCxnSpPr>
          <p:nvPr/>
        </p:nvCxnSpPr>
        <p:spPr>
          <a:xfrm>
            <a:off x="631538" y="4787870"/>
            <a:ext cx="11052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F92970C-C75B-607A-2C99-2E40240FBDD6}"/>
              </a:ext>
            </a:extLst>
          </p:cNvPr>
          <p:cNvCxnSpPr>
            <a:cxnSpLocks/>
          </p:cNvCxnSpPr>
          <p:nvPr/>
        </p:nvCxnSpPr>
        <p:spPr>
          <a:xfrm>
            <a:off x="631538" y="5135668"/>
            <a:ext cx="11052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1026" name="Picture 2" descr="Norway Flag Circle: Over 2,812 Royalty-Free Licensable Stock ...">
            <a:extLst>
              <a:ext uri="{FF2B5EF4-FFF2-40B4-BE49-F238E27FC236}">
                <a16:creationId xmlns:a16="http://schemas.microsoft.com/office/drawing/2014/main" id="{12818954-3969-1226-DCA0-6B11BC690B98}"/>
              </a:ext>
            </a:extLst>
          </p:cNvPr>
          <p:cNvPicPr>
            <a:picLocks noChangeAspect="1" noChangeArrowheads="1"/>
          </p:cNvPicPr>
          <p:nvPr/>
        </p:nvPicPr>
        <p:blipFill rotWithShape="1">
          <a:blip r:embed="rId9">
            <a:extLst>
              <a:ext uri="{BEBA8EAE-BF5A-486C-A8C5-ECC9F3942E4B}">
                <a14:imgProps xmlns:a14="http://schemas.microsoft.com/office/drawing/2010/main">
                  <a14:imgLayer r:embed="rId10">
                    <a14:imgEffect>
                      <a14:backgroundRemoval t="10000" b="90000" l="10000" r="90000">
                        <a14:foregroundMark x1="58077" y1="31786" x2="58077" y2="31786"/>
                        <a14:foregroundMark x1="48077" y1="37500" x2="51154" y2="17857"/>
                        <a14:foregroundMark x1="51154" y1="17857" x2="72692" y2="26786"/>
                        <a14:foregroundMark x1="72692" y1="26786" x2="51923" y2="37143"/>
                        <a14:foregroundMark x1="51923" y1="37143" x2="47308" y2="37143"/>
                        <a14:foregroundMark x1="27308" y1="34286" x2="27308" y2="34286"/>
                        <a14:foregroundMark x1="38077" y1="36071" x2="38077" y2="36071"/>
                        <a14:foregroundMark x1="63846" y1="57143" x2="63846" y2="57143"/>
                        <a14:foregroundMark x1="51154" y1="65357" x2="68846" y2="66071"/>
                        <a14:foregroundMark x1="26538" y1="32857" x2="26538" y2="27500"/>
                        <a14:foregroundMark x1="22308" y1="58214" x2="26923" y2="65714"/>
                      </a14:backgroundRemoval>
                    </a14:imgEffect>
                  </a14:imgLayer>
                </a14:imgProps>
              </a:ext>
              <a:ext uri="{28A0092B-C50C-407E-A947-70E740481C1C}">
                <a14:useLocalDpi xmlns:a14="http://schemas.microsoft.com/office/drawing/2010/main" val="0"/>
              </a:ext>
            </a:extLst>
          </a:blip>
          <a:srcRect l="15632" t="11319" r="13535" b="19032"/>
          <a:stretch>
            <a:fillRect/>
          </a:stretch>
        </p:blipFill>
        <p:spPr bwMode="auto">
          <a:xfrm>
            <a:off x="340051" y="4123974"/>
            <a:ext cx="252000" cy="26684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pain Flag Circle Vector Flag Isolated">
            <a:extLst>
              <a:ext uri="{FF2B5EF4-FFF2-40B4-BE49-F238E27FC236}">
                <a16:creationId xmlns:a16="http://schemas.microsoft.com/office/drawing/2014/main" id="{DE769888-F933-9A1D-D189-31090B05248B}"/>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backgroundRemoval t="8784" b="82432" l="17262" r="79762">
                        <a14:foregroundMark x1="23810" y1="53378" x2="23810" y2="53378"/>
                        <a14:foregroundMark x1="18452" y1="39865" x2="18452" y2="39865"/>
                        <a14:foregroundMark x1="35119" y1="18919" x2="35119" y2="18919"/>
                        <a14:foregroundMark x1="53571" y1="23649" x2="53571" y2="23649"/>
                        <a14:foregroundMark x1="50000" y1="18919" x2="50000" y2="18919"/>
                        <a14:foregroundMark x1="38095" y1="21622" x2="57143" y2="18919"/>
                        <a14:foregroundMark x1="48810" y1="8784" x2="48810" y2="8784"/>
                        <a14:foregroundMark x1="80357" y1="38514" x2="80357" y2="38514"/>
                        <a14:foregroundMark x1="53571" y1="79054" x2="53571" y2="79054"/>
                        <a14:foregroundMark x1="50595" y1="82432" x2="50595" y2="82432"/>
                      </a14:backgroundRemoval>
                    </a14:imgEffect>
                  </a14:imgLayer>
                </a14:imgProps>
              </a:ext>
              <a:ext uri="{28A0092B-C50C-407E-A947-70E740481C1C}">
                <a14:useLocalDpi xmlns:a14="http://schemas.microsoft.com/office/drawing/2010/main" val="0"/>
              </a:ext>
            </a:extLst>
          </a:blip>
          <a:srcRect l="15651" t="6706" r="14546" b="16073"/>
          <a:stretch>
            <a:fillRect/>
          </a:stretch>
        </p:blipFill>
        <p:spPr bwMode="auto">
          <a:xfrm>
            <a:off x="340051" y="4474978"/>
            <a:ext cx="252000" cy="2455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talian national flag in circle | Premium Vector">
            <a:extLst>
              <a:ext uri="{FF2B5EF4-FFF2-40B4-BE49-F238E27FC236}">
                <a16:creationId xmlns:a16="http://schemas.microsoft.com/office/drawing/2014/main" id="{2AD98B19-D136-C044-061A-5B7DDBD8E08A}"/>
              </a:ext>
            </a:extLst>
          </p:cNvPr>
          <p:cNvPicPr>
            <a:picLocks noChangeAspect="1" noChangeArrowheads="1"/>
          </p:cNvPicPr>
          <p:nvPr/>
        </p:nvPicPr>
        <p:blipFill rotWithShape="1">
          <a:blip r:embed="rId13">
            <a:extLst>
              <a:ext uri="{BEBA8EAE-BF5A-486C-A8C5-ECC9F3942E4B}">
                <a14:imgProps xmlns:a14="http://schemas.microsoft.com/office/drawing/2010/main">
                  <a14:imgLayer r:embed="rId14">
                    <a14:imgEffect>
                      <a14:backgroundRemoval t="10000" b="90000" l="10000" r="90000">
                        <a14:foregroundMark x1="70270" y1="59797" x2="73986" y2="26014"/>
                        <a14:foregroundMark x1="70270" y1="76014" x2="80743" y2="59459"/>
                        <a14:foregroundMark x1="66554" y1="18581" x2="70608" y2="47297"/>
                        <a14:foregroundMark x1="65203" y1="14527" x2="82514" y2="22345"/>
                        <a14:backgroundMark x1="82432" y1="22973" x2="82432" y2="22973"/>
                        <a14:backgroundMark x1="85135" y1="23311" x2="85135" y2="23311"/>
                        <a14:backgroundMark x1="85135" y1="21284" x2="89189" y2="30743"/>
                        <a14:backgroundMark x1="85135" y1="23986" x2="82095" y2="19932"/>
                      </a14:backgroundRemoval>
                    </a14:imgEffect>
                  </a14:imgLayer>
                </a14:imgProps>
              </a:ext>
              <a:ext uri="{28A0092B-C50C-407E-A947-70E740481C1C}">
                <a14:useLocalDpi xmlns:a14="http://schemas.microsoft.com/office/drawing/2010/main" val="0"/>
              </a:ext>
            </a:extLst>
          </a:blip>
          <a:srcRect l="8364" r="5347"/>
          <a:stretch>
            <a:fillRect/>
          </a:stretch>
        </p:blipFill>
        <p:spPr bwMode="auto">
          <a:xfrm>
            <a:off x="340051" y="4804739"/>
            <a:ext cx="252000" cy="29204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ircle flag of hungary – Royalty-Free Vector | VectorStock">
            <a:extLst>
              <a:ext uri="{FF2B5EF4-FFF2-40B4-BE49-F238E27FC236}">
                <a16:creationId xmlns:a16="http://schemas.microsoft.com/office/drawing/2014/main" id="{BCD5D50E-7E86-90DB-D795-3FC03DE4DD1C}"/>
              </a:ext>
            </a:extLst>
          </p:cNvPr>
          <p:cNvPicPr>
            <a:picLocks noChangeAspect="1" noChangeArrowheads="1"/>
          </p:cNvPicPr>
          <p:nvPr/>
        </p:nvPicPr>
        <p:blipFill rotWithShape="1">
          <a:blip r:embed="rId15">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rcRect l="15509" t="13090" r="15162" b="19584"/>
          <a:stretch>
            <a:fillRect/>
          </a:stretch>
        </p:blipFill>
        <p:spPr bwMode="auto">
          <a:xfrm>
            <a:off x="340051" y="5180942"/>
            <a:ext cx="252000" cy="26398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8" name="מציין מיקום תוכן 14">
            <a:extLst>
              <a:ext uri="{FF2B5EF4-FFF2-40B4-BE49-F238E27FC236}">
                <a16:creationId xmlns:a16="http://schemas.microsoft.com/office/drawing/2014/main" id="{21CD6B09-DCC1-4FCE-6C30-C3D6346548F9}"/>
              </a:ext>
            </a:extLst>
          </p:cNvPr>
          <p:cNvGraphicFramePr>
            <a:graphicFrameLocks/>
          </p:cNvGraphicFramePr>
          <p:nvPr/>
        </p:nvGraphicFramePr>
        <p:xfrm>
          <a:off x="7220586" y="2036539"/>
          <a:ext cx="5864400" cy="4000500"/>
        </p:xfrm>
        <a:graphic>
          <a:graphicData uri="http://schemas.openxmlformats.org/drawingml/2006/chart">
            <c:chart xmlns:c="http://schemas.openxmlformats.org/drawingml/2006/chart" xmlns:r="http://schemas.openxmlformats.org/officeDocument/2006/relationships" r:id="rId17"/>
          </a:graphicData>
        </a:graphic>
      </p:graphicFrame>
      <p:sp>
        <p:nvSpPr>
          <p:cNvPr id="12" name="Rectangle 11">
            <a:extLst>
              <a:ext uri="{FF2B5EF4-FFF2-40B4-BE49-F238E27FC236}">
                <a16:creationId xmlns:a16="http://schemas.microsoft.com/office/drawing/2014/main" id="{0FF6B85B-6199-90F7-0D08-057A23EB8E8B}"/>
              </a:ext>
            </a:extLst>
          </p:cNvPr>
          <p:cNvSpPr/>
          <p:nvPr/>
        </p:nvSpPr>
        <p:spPr bwMode="ltGray">
          <a:xfrm>
            <a:off x="5450086" y="1916113"/>
            <a:ext cx="2407299" cy="34593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r>
              <a:rPr lang="en-US" sz="1400" b="1" i="0" u="none" strike="noStrike" dirty="0">
                <a:solidFill>
                  <a:srgbClr val="000000"/>
                </a:solidFill>
                <a:effectLst/>
                <a:latin typeface="Calibri" panose="020F0502020204030204" pitchFamily="34" charset="0"/>
              </a:rPr>
              <a:t>Total Jewish sector</a:t>
            </a:r>
            <a:endParaRPr lang="en-IL" sz="1050" b="1" dirty="0" err="1"/>
          </a:p>
        </p:txBody>
      </p:sp>
      <p:graphicFrame>
        <p:nvGraphicFramePr>
          <p:cNvPr id="13" name="מציין מיקום תוכן 14">
            <a:extLst>
              <a:ext uri="{FF2B5EF4-FFF2-40B4-BE49-F238E27FC236}">
                <a16:creationId xmlns:a16="http://schemas.microsoft.com/office/drawing/2014/main" id="{4B207DDC-C1DC-227C-0324-7D0F4D9CB1C7}"/>
              </a:ext>
            </a:extLst>
          </p:cNvPr>
          <p:cNvGraphicFramePr>
            <a:graphicFrameLocks/>
          </p:cNvGraphicFramePr>
          <p:nvPr/>
        </p:nvGraphicFramePr>
        <p:xfrm>
          <a:off x="3815571" y="2036539"/>
          <a:ext cx="5865799" cy="4000500"/>
        </p:xfrm>
        <a:graphic>
          <a:graphicData uri="http://schemas.openxmlformats.org/drawingml/2006/chart">
            <c:chart xmlns:c="http://schemas.openxmlformats.org/drawingml/2006/chart" xmlns:r="http://schemas.openxmlformats.org/officeDocument/2006/relationships" r:id="rId18"/>
          </a:graphicData>
        </a:graphic>
      </p:graphicFrame>
    </p:spTree>
    <p:extLst>
      <p:ext uri="{BB962C8B-B14F-4D97-AF65-F5344CB8AC3E}">
        <p14:creationId xmlns:p14="http://schemas.microsoft.com/office/powerpoint/2010/main" val="27092369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3D5740-AAC7-71FF-06C5-E80674576F78}"/>
            </a:ext>
          </a:extLst>
        </p:cNvPr>
        <p:cNvGrpSpPr/>
        <p:nvPr/>
      </p:nvGrpSpPr>
      <p:grpSpPr>
        <a:xfrm>
          <a:off x="0" y="0"/>
          <a:ext cx="0" cy="0"/>
          <a:chOff x="0" y="0"/>
          <a:chExt cx="0" cy="0"/>
        </a:xfrm>
      </p:grpSpPr>
      <p:graphicFrame>
        <p:nvGraphicFramePr>
          <p:cNvPr id="14" name="מציין מיקום תוכן 14">
            <a:extLst>
              <a:ext uri="{FF2B5EF4-FFF2-40B4-BE49-F238E27FC236}">
                <a16:creationId xmlns:a16="http://schemas.microsoft.com/office/drawing/2014/main" id="{0F66B178-4B38-D277-4C01-D580F7B93B5A}"/>
              </a:ext>
            </a:extLst>
          </p:cNvPr>
          <p:cNvGraphicFramePr>
            <a:graphicFrameLocks/>
          </p:cNvGraphicFramePr>
          <p:nvPr/>
        </p:nvGraphicFramePr>
        <p:xfrm>
          <a:off x="1946201" y="1935851"/>
          <a:ext cx="2491200" cy="400050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22D62D73-8C20-4580-6418-440082A883AB}"/>
              </a:ext>
            </a:extLst>
          </p:cNvPr>
          <p:cNvSpPr>
            <a:spLocks noGrp="1"/>
          </p:cNvSpPr>
          <p:nvPr>
            <p:ph type="sldNum" sz="quarter" idx="10"/>
          </p:nvPr>
        </p:nvSpPr>
        <p:spPr/>
        <p:txBody>
          <a:bodyPr/>
          <a:lstStyle/>
          <a:p>
            <a:fld id="{4034BEE3-566C-4068-A777-C3A4762E861B}" type="slidenum">
              <a:rPr lang="en-GB" smtClean="0"/>
              <a:pPr/>
              <a:t>13</a:t>
            </a:fld>
            <a:endParaRPr lang="en-GB"/>
          </a:p>
        </p:txBody>
      </p:sp>
      <p:sp>
        <p:nvSpPr>
          <p:cNvPr id="46" name="Rectangle 45">
            <a:extLst>
              <a:ext uri="{FF2B5EF4-FFF2-40B4-BE49-F238E27FC236}">
                <a16:creationId xmlns:a16="http://schemas.microsoft.com/office/drawing/2014/main" id="{14368515-C60B-FA28-474B-3E2A3E6FEFC3}"/>
              </a:ext>
            </a:extLst>
          </p:cNvPr>
          <p:cNvSpPr/>
          <p:nvPr/>
        </p:nvSpPr>
        <p:spPr bwMode="ltGray">
          <a:xfrm>
            <a:off x="1686192" y="1542027"/>
            <a:ext cx="2407299" cy="34593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b="1" i="0" u="none" strike="noStrike" dirty="0">
                <a:solidFill>
                  <a:srgbClr val="000000"/>
                </a:solidFill>
                <a:effectLst/>
                <a:latin typeface="Calibri" panose="020F0502020204030204" pitchFamily="34" charset="0"/>
              </a:rPr>
              <a:t>Total Sample</a:t>
            </a:r>
            <a:endParaRPr lang="en-IL" sz="1200" b="1" dirty="0" err="1"/>
          </a:p>
        </p:txBody>
      </p:sp>
      <p:sp>
        <p:nvSpPr>
          <p:cNvPr id="48" name="Rectangle 47">
            <a:extLst>
              <a:ext uri="{FF2B5EF4-FFF2-40B4-BE49-F238E27FC236}">
                <a16:creationId xmlns:a16="http://schemas.microsoft.com/office/drawing/2014/main" id="{30823CED-8EAE-A520-78CD-CBF4AEC77B6A}"/>
              </a:ext>
            </a:extLst>
          </p:cNvPr>
          <p:cNvSpPr/>
          <p:nvPr/>
        </p:nvSpPr>
        <p:spPr bwMode="ltGray">
          <a:xfrm>
            <a:off x="8711915" y="1542027"/>
            <a:ext cx="2407299" cy="34593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b="1" i="0" u="none" strike="noStrike" dirty="0">
                <a:solidFill>
                  <a:srgbClr val="000000"/>
                </a:solidFill>
                <a:effectLst/>
                <a:latin typeface="Calibri" panose="020F0502020204030204" pitchFamily="34" charset="0"/>
              </a:rPr>
              <a:t>Arab sector</a:t>
            </a:r>
            <a:endParaRPr lang="en-IL" sz="1200" b="1" dirty="0" err="1"/>
          </a:p>
        </p:txBody>
      </p:sp>
      <p:sp>
        <p:nvSpPr>
          <p:cNvPr id="24" name="Rectangle 23">
            <a:extLst>
              <a:ext uri="{FF2B5EF4-FFF2-40B4-BE49-F238E27FC236}">
                <a16:creationId xmlns:a16="http://schemas.microsoft.com/office/drawing/2014/main" id="{0ABE13A9-FD7E-FA1A-1508-4EB874BA1E4C}"/>
              </a:ext>
            </a:extLst>
          </p:cNvPr>
          <p:cNvSpPr/>
          <p:nvPr/>
        </p:nvSpPr>
        <p:spPr bwMode="ltGray">
          <a:xfrm>
            <a:off x="2520813" y="1854508"/>
            <a:ext cx="1415320" cy="34593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r>
              <a:rPr lang="en-US" sz="1400" b="1" i="0" u="none" strike="noStrike" dirty="0">
                <a:solidFill>
                  <a:srgbClr val="000000"/>
                </a:solidFill>
                <a:effectLst/>
                <a:latin typeface="Calibri" panose="020F0502020204030204" pitchFamily="34" charset="0"/>
              </a:rPr>
              <a:t>2026</a:t>
            </a:r>
            <a:endParaRPr lang="en-IL" sz="1050" b="1" dirty="0" err="1"/>
          </a:p>
        </p:txBody>
      </p:sp>
      <p:graphicFrame>
        <p:nvGraphicFramePr>
          <p:cNvPr id="34" name="מציין מיקום תוכן 14">
            <a:extLst>
              <a:ext uri="{FF2B5EF4-FFF2-40B4-BE49-F238E27FC236}">
                <a16:creationId xmlns:a16="http://schemas.microsoft.com/office/drawing/2014/main" id="{8B848BF4-6A81-1C98-5F58-F2BC139277A8}"/>
              </a:ext>
            </a:extLst>
          </p:cNvPr>
          <p:cNvGraphicFramePr>
            <a:graphicFrameLocks/>
          </p:cNvGraphicFramePr>
          <p:nvPr/>
        </p:nvGraphicFramePr>
        <p:xfrm>
          <a:off x="6148555" y="5626187"/>
          <a:ext cx="5442717" cy="674953"/>
        </p:xfrm>
        <a:graphic>
          <a:graphicData uri="http://schemas.openxmlformats.org/drawingml/2006/chart">
            <c:chart xmlns:c="http://schemas.openxmlformats.org/drawingml/2006/chart" xmlns:r="http://schemas.openxmlformats.org/officeDocument/2006/relationships" r:id="rId4"/>
          </a:graphicData>
        </a:graphic>
      </p:graphicFrame>
      <p:cxnSp>
        <p:nvCxnSpPr>
          <p:cNvPr id="5" name="Straight Connector 4">
            <a:extLst>
              <a:ext uri="{FF2B5EF4-FFF2-40B4-BE49-F238E27FC236}">
                <a16:creationId xmlns:a16="http://schemas.microsoft.com/office/drawing/2014/main" id="{007AB6F5-43D6-7D2C-B91F-E6B6A56A02A5}"/>
              </a:ext>
            </a:extLst>
          </p:cNvPr>
          <p:cNvCxnSpPr>
            <a:cxnSpLocks/>
          </p:cNvCxnSpPr>
          <p:nvPr/>
        </p:nvCxnSpPr>
        <p:spPr>
          <a:xfrm>
            <a:off x="704766" y="2587571"/>
            <a:ext cx="11088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39368CB-3A03-D313-CC9D-B786F832D525}"/>
              </a:ext>
            </a:extLst>
          </p:cNvPr>
          <p:cNvCxnSpPr>
            <a:cxnSpLocks/>
          </p:cNvCxnSpPr>
          <p:nvPr/>
        </p:nvCxnSpPr>
        <p:spPr>
          <a:xfrm>
            <a:off x="704766" y="3662572"/>
            <a:ext cx="11088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4C9B7E4-E940-5B04-C809-FA2BF2A463F7}"/>
              </a:ext>
            </a:extLst>
          </p:cNvPr>
          <p:cNvCxnSpPr>
            <a:cxnSpLocks/>
          </p:cNvCxnSpPr>
          <p:nvPr/>
        </p:nvCxnSpPr>
        <p:spPr>
          <a:xfrm>
            <a:off x="704766" y="3981995"/>
            <a:ext cx="11088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09A4CCD-6896-0E38-2B86-ED48977EED97}"/>
              </a:ext>
            </a:extLst>
          </p:cNvPr>
          <p:cNvCxnSpPr>
            <a:cxnSpLocks/>
          </p:cNvCxnSpPr>
          <p:nvPr/>
        </p:nvCxnSpPr>
        <p:spPr>
          <a:xfrm>
            <a:off x="704766" y="5027813"/>
            <a:ext cx="11088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5B96B27-5AF9-9EA6-1A88-76882813DAAD}"/>
              </a:ext>
            </a:extLst>
          </p:cNvPr>
          <p:cNvCxnSpPr>
            <a:cxnSpLocks/>
          </p:cNvCxnSpPr>
          <p:nvPr/>
        </p:nvCxnSpPr>
        <p:spPr>
          <a:xfrm>
            <a:off x="704766" y="5376418"/>
            <a:ext cx="11088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F153C13-F1B5-1DC4-45F5-7CD059FFB570}"/>
              </a:ext>
            </a:extLst>
          </p:cNvPr>
          <p:cNvCxnSpPr>
            <a:cxnSpLocks/>
          </p:cNvCxnSpPr>
          <p:nvPr/>
        </p:nvCxnSpPr>
        <p:spPr>
          <a:xfrm>
            <a:off x="704766" y="3284783"/>
            <a:ext cx="11088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162EB14C-C583-9406-BEB0-83BED7971429}"/>
              </a:ext>
            </a:extLst>
          </p:cNvPr>
          <p:cNvCxnSpPr>
            <a:cxnSpLocks/>
          </p:cNvCxnSpPr>
          <p:nvPr/>
        </p:nvCxnSpPr>
        <p:spPr>
          <a:xfrm>
            <a:off x="704766" y="4679207"/>
            <a:ext cx="11088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618F84B-B730-7C41-9557-41D6CE3ABCA5}"/>
              </a:ext>
            </a:extLst>
          </p:cNvPr>
          <p:cNvCxnSpPr>
            <a:cxnSpLocks/>
          </p:cNvCxnSpPr>
          <p:nvPr/>
        </p:nvCxnSpPr>
        <p:spPr>
          <a:xfrm>
            <a:off x="704766" y="4330601"/>
            <a:ext cx="11088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D017133-DE90-E53A-7BE5-FD9FCF2841D3}"/>
              </a:ext>
            </a:extLst>
          </p:cNvPr>
          <p:cNvCxnSpPr>
            <a:cxnSpLocks/>
          </p:cNvCxnSpPr>
          <p:nvPr/>
        </p:nvCxnSpPr>
        <p:spPr>
          <a:xfrm>
            <a:off x="704766" y="2936177"/>
            <a:ext cx="11088000" cy="0"/>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37" name="Picture 36">
            <a:extLst>
              <a:ext uri="{FF2B5EF4-FFF2-40B4-BE49-F238E27FC236}">
                <a16:creationId xmlns:a16="http://schemas.microsoft.com/office/drawing/2014/main" id="{ADD510EA-5646-F7AC-E809-C6B71FACDB3B}"/>
              </a:ext>
            </a:extLst>
          </p:cNvPr>
          <p:cNvPicPr>
            <a:picLocks noChangeAspect="1"/>
          </p:cNvPicPr>
          <p:nvPr/>
        </p:nvPicPr>
        <p:blipFill rotWithShape="1">
          <a:blip r:embed="rId5"/>
          <a:srcRect l="13369" t="8860" r="13802" b="9834"/>
          <a:stretch>
            <a:fillRect/>
          </a:stretch>
        </p:blipFill>
        <p:spPr>
          <a:xfrm>
            <a:off x="303588" y="2929570"/>
            <a:ext cx="252000" cy="281339"/>
          </a:xfrm>
          <a:prstGeom prst="rect">
            <a:avLst/>
          </a:prstGeom>
        </p:spPr>
      </p:pic>
      <p:pic>
        <p:nvPicPr>
          <p:cNvPr id="38" name="Picture 37">
            <a:extLst>
              <a:ext uri="{FF2B5EF4-FFF2-40B4-BE49-F238E27FC236}">
                <a16:creationId xmlns:a16="http://schemas.microsoft.com/office/drawing/2014/main" id="{864BDABF-6047-2301-7A73-E1C79AE588B8}"/>
              </a:ext>
            </a:extLst>
          </p:cNvPr>
          <p:cNvPicPr>
            <a:picLocks noChangeAspect="1"/>
          </p:cNvPicPr>
          <p:nvPr/>
        </p:nvPicPr>
        <p:blipFill>
          <a:blip r:embed="rId6"/>
          <a:stretch>
            <a:fillRect/>
          </a:stretch>
        </p:blipFill>
        <p:spPr>
          <a:xfrm>
            <a:off x="303588" y="2588545"/>
            <a:ext cx="252000" cy="252000"/>
          </a:xfrm>
          <a:prstGeom prst="rect">
            <a:avLst/>
          </a:prstGeom>
        </p:spPr>
      </p:pic>
      <p:pic>
        <p:nvPicPr>
          <p:cNvPr id="39" name="Picture 38">
            <a:extLst>
              <a:ext uri="{FF2B5EF4-FFF2-40B4-BE49-F238E27FC236}">
                <a16:creationId xmlns:a16="http://schemas.microsoft.com/office/drawing/2014/main" id="{CC6D1A89-6614-4E0C-4D1B-62CC249C5397}"/>
              </a:ext>
            </a:extLst>
          </p:cNvPr>
          <p:cNvPicPr>
            <a:picLocks noChangeAspect="1"/>
          </p:cNvPicPr>
          <p:nvPr/>
        </p:nvPicPr>
        <p:blipFill>
          <a:blip r:embed="rId7">
            <a:clrChange>
              <a:clrFrom>
                <a:srgbClr val="F3F3F3"/>
              </a:clrFrom>
              <a:clrTo>
                <a:srgbClr val="F3F3F3">
                  <a:alpha val="0"/>
                </a:srgbClr>
              </a:clrTo>
            </a:clrChange>
          </a:blip>
          <a:srcRect l="17146" t="17069" r="16983" b="17756"/>
          <a:stretch>
            <a:fillRect/>
          </a:stretch>
        </p:blipFill>
        <p:spPr>
          <a:xfrm>
            <a:off x="303588" y="3299934"/>
            <a:ext cx="252000" cy="249335"/>
          </a:xfrm>
          <a:prstGeom prst="rect">
            <a:avLst/>
          </a:prstGeom>
        </p:spPr>
      </p:pic>
      <p:pic>
        <p:nvPicPr>
          <p:cNvPr id="40" name="Picture 39">
            <a:extLst>
              <a:ext uri="{FF2B5EF4-FFF2-40B4-BE49-F238E27FC236}">
                <a16:creationId xmlns:a16="http://schemas.microsoft.com/office/drawing/2014/main" id="{2E253AC6-8987-3CE5-FEDE-3ED65FF1514D}"/>
              </a:ext>
            </a:extLst>
          </p:cNvPr>
          <p:cNvPicPr>
            <a:picLocks noChangeAspect="1"/>
          </p:cNvPicPr>
          <p:nvPr/>
        </p:nvPicPr>
        <p:blipFill>
          <a:blip r:embed="rId8"/>
          <a:srcRect l="14518" t="4" r="13302" b="3245"/>
          <a:stretch>
            <a:fillRect/>
          </a:stretch>
        </p:blipFill>
        <p:spPr>
          <a:xfrm>
            <a:off x="303588" y="2246500"/>
            <a:ext cx="252000" cy="253019"/>
          </a:xfrm>
          <a:prstGeom prst="rect">
            <a:avLst/>
          </a:prstGeom>
        </p:spPr>
      </p:pic>
      <p:pic>
        <p:nvPicPr>
          <p:cNvPr id="41" name="Picture 40" descr="A red white and blue flag&#10;&#10;Description automatically generated">
            <a:extLst>
              <a:ext uri="{FF2B5EF4-FFF2-40B4-BE49-F238E27FC236}">
                <a16:creationId xmlns:a16="http://schemas.microsoft.com/office/drawing/2014/main" id="{99822561-9AD5-77CA-9549-5D7D18D3EB0D}"/>
              </a:ext>
            </a:extLst>
          </p:cNvPr>
          <p:cNvPicPr>
            <a:picLocks noChangeAspect="1"/>
          </p:cNvPicPr>
          <p:nvPr/>
        </p:nvPicPr>
        <p:blipFill rotWithShape="1">
          <a:blip r:embed="rId9"/>
          <a:srcRect l="4438" r="4052" b="7401"/>
          <a:stretch>
            <a:fillRect/>
          </a:stretch>
        </p:blipFill>
        <p:spPr>
          <a:xfrm>
            <a:off x="303588" y="3638294"/>
            <a:ext cx="252000" cy="274610"/>
          </a:xfrm>
          <a:prstGeom prst="rect">
            <a:avLst/>
          </a:prstGeom>
        </p:spPr>
      </p:pic>
      <p:pic>
        <p:nvPicPr>
          <p:cNvPr id="42" name="Picture 2" descr="Norway Flag Circle: Over 2,812 Royalty-Free Licensable Stock ...">
            <a:extLst>
              <a:ext uri="{FF2B5EF4-FFF2-40B4-BE49-F238E27FC236}">
                <a16:creationId xmlns:a16="http://schemas.microsoft.com/office/drawing/2014/main" id="{F067229F-DA6C-7BEE-15C5-FB0E4D882BFD}"/>
              </a:ext>
            </a:extLst>
          </p:cNvPr>
          <p:cNvPicPr>
            <a:picLocks noChangeAspect="1" noChangeArrowheads="1"/>
          </p:cNvPicPr>
          <p:nvPr/>
        </p:nvPicPr>
        <p:blipFill rotWithShape="1">
          <a:blip r:embed="rId10">
            <a:extLst>
              <a:ext uri="{BEBA8EAE-BF5A-486C-A8C5-ECC9F3942E4B}">
                <a14:imgProps xmlns:a14="http://schemas.microsoft.com/office/drawing/2010/main">
                  <a14:imgLayer r:embed="rId11">
                    <a14:imgEffect>
                      <a14:backgroundRemoval t="10000" b="90000" l="10000" r="90000">
                        <a14:foregroundMark x1="58077" y1="31786" x2="58077" y2="31786"/>
                        <a14:foregroundMark x1="48077" y1="37500" x2="51154" y2="17857"/>
                        <a14:foregroundMark x1="51154" y1="17857" x2="72692" y2="26786"/>
                        <a14:foregroundMark x1="72692" y1="26786" x2="51923" y2="37143"/>
                        <a14:foregroundMark x1="51923" y1="37143" x2="47308" y2="37143"/>
                        <a14:foregroundMark x1="27308" y1="34286" x2="27308" y2="34286"/>
                        <a14:foregroundMark x1="38077" y1="36071" x2="38077" y2="36071"/>
                        <a14:foregroundMark x1="63846" y1="57143" x2="63846" y2="57143"/>
                        <a14:foregroundMark x1="51154" y1="65357" x2="68846" y2="66071"/>
                        <a14:foregroundMark x1="26538" y1="32857" x2="26538" y2="27500"/>
                        <a14:foregroundMark x1="22308" y1="58214" x2="26923" y2="65714"/>
                      </a14:backgroundRemoval>
                    </a14:imgEffect>
                  </a14:imgLayer>
                </a14:imgProps>
              </a:ext>
              <a:ext uri="{28A0092B-C50C-407E-A947-70E740481C1C}">
                <a14:useLocalDpi xmlns:a14="http://schemas.microsoft.com/office/drawing/2010/main" val="0"/>
              </a:ext>
            </a:extLst>
          </a:blip>
          <a:srcRect l="15632" t="11319" r="13535" b="19032"/>
          <a:stretch>
            <a:fillRect/>
          </a:stretch>
        </p:blipFill>
        <p:spPr bwMode="auto">
          <a:xfrm>
            <a:off x="303588" y="4001929"/>
            <a:ext cx="252000" cy="266842"/>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4" descr="Spain Flag Circle Vector Flag Isolated">
            <a:extLst>
              <a:ext uri="{FF2B5EF4-FFF2-40B4-BE49-F238E27FC236}">
                <a16:creationId xmlns:a16="http://schemas.microsoft.com/office/drawing/2014/main" id="{F9D210BA-DCA2-609C-9FA8-ACF0FEED395C}"/>
              </a:ext>
            </a:extLst>
          </p:cNvPr>
          <p:cNvPicPr>
            <a:picLocks noChangeAspect="1" noChangeArrowheads="1"/>
          </p:cNvPicPr>
          <p:nvPr/>
        </p:nvPicPr>
        <p:blipFill rotWithShape="1">
          <a:blip r:embed="rId12">
            <a:extLst>
              <a:ext uri="{BEBA8EAE-BF5A-486C-A8C5-ECC9F3942E4B}">
                <a14:imgProps xmlns:a14="http://schemas.microsoft.com/office/drawing/2010/main">
                  <a14:imgLayer r:embed="rId13">
                    <a14:imgEffect>
                      <a14:backgroundRemoval t="8784" b="82432" l="17262" r="79762">
                        <a14:foregroundMark x1="23810" y1="53378" x2="23810" y2="53378"/>
                        <a14:foregroundMark x1="18452" y1="39865" x2="18452" y2="39865"/>
                        <a14:foregroundMark x1="35119" y1="18919" x2="35119" y2="18919"/>
                        <a14:foregroundMark x1="53571" y1="23649" x2="53571" y2="23649"/>
                        <a14:foregroundMark x1="50000" y1="18919" x2="50000" y2="18919"/>
                        <a14:foregroundMark x1="38095" y1="21622" x2="57143" y2="18919"/>
                        <a14:foregroundMark x1="48810" y1="8784" x2="48810" y2="8784"/>
                        <a14:foregroundMark x1="80357" y1="38514" x2="80357" y2="38514"/>
                        <a14:foregroundMark x1="53571" y1="79054" x2="53571" y2="79054"/>
                        <a14:foregroundMark x1="50595" y1="82432" x2="50595" y2="82432"/>
                      </a14:backgroundRemoval>
                    </a14:imgEffect>
                  </a14:imgLayer>
                </a14:imgProps>
              </a:ext>
              <a:ext uri="{28A0092B-C50C-407E-A947-70E740481C1C}">
                <a14:useLocalDpi xmlns:a14="http://schemas.microsoft.com/office/drawing/2010/main" val="0"/>
              </a:ext>
            </a:extLst>
          </a:blip>
          <a:srcRect l="15651" t="6706" r="14546" b="16073"/>
          <a:stretch>
            <a:fillRect/>
          </a:stretch>
        </p:blipFill>
        <p:spPr bwMode="auto">
          <a:xfrm>
            <a:off x="303588" y="4357796"/>
            <a:ext cx="252000" cy="245599"/>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6" descr="Italian national flag in circle | Premium Vector">
            <a:extLst>
              <a:ext uri="{FF2B5EF4-FFF2-40B4-BE49-F238E27FC236}">
                <a16:creationId xmlns:a16="http://schemas.microsoft.com/office/drawing/2014/main" id="{40ACABA7-DF25-DC68-4AA9-8C16950A30A3}"/>
              </a:ext>
            </a:extLst>
          </p:cNvPr>
          <p:cNvPicPr>
            <a:picLocks noChangeAspect="1" noChangeArrowheads="1"/>
          </p:cNvPicPr>
          <p:nvPr/>
        </p:nvPicPr>
        <p:blipFill rotWithShape="1">
          <a:blip r:embed="rId14">
            <a:extLst>
              <a:ext uri="{BEBA8EAE-BF5A-486C-A8C5-ECC9F3942E4B}">
                <a14:imgProps xmlns:a14="http://schemas.microsoft.com/office/drawing/2010/main">
                  <a14:imgLayer r:embed="rId15">
                    <a14:imgEffect>
                      <a14:backgroundRemoval t="10000" b="90000" l="10000" r="90000">
                        <a14:foregroundMark x1="70270" y1="59797" x2="73986" y2="26014"/>
                        <a14:foregroundMark x1="70270" y1="76014" x2="80743" y2="59459"/>
                        <a14:foregroundMark x1="66554" y1="18581" x2="70608" y2="47297"/>
                        <a14:foregroundMark x1="65203" y1="14527" x2="82514" y2="22345"/>
                        <a14:backgroundMark x1="82432" y1="22973" x2="82432" y2="22973"/>
                        <a14:backgroundMark x1="85135" y1="23311" x2="85135" y2="23311"/>
                        <a14:backgroundMark x1="85135" y1="21284" x2="89189" y2="30743"/>
                        <a14:backgroundMark x1="85135" y1="23986" x2="82095" y2="19932"/>
                      </a14:backgroundRemoval>
                    </a14:imgEffect>
                  </a14:imgLayer>
                </a14:imgProps>
              </a:ext>
              <a:ext uri="{28A0092B-C50C-407E-A947-70E740481C1C}">
                <a14:useLocalDpi xmlns:a14="http://schemas.microsoft.com/office/drawing/2010/main" val="0"/>
              </a:ext>
            </a:extLst>
          </a:blip>
          <a:srcRect l="8364" r="5347"/>
          <a:stretch>
            <a:fillRect/>
          </a:stretch>
        </p:blipFill>
        <p:spPr bwMode="auto">
          <a:xfrm>
            <a:off x="303588" y="4692420"/>
            <a:ext cx="252000" cy="292043"/>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8" descr="Circle flag of hungary – Royalty-Free Vector | VectorStock">
            <a:extLst>
              <a:ext uri="{FF2B5EF4-FFF2-40B4-BE49-F238E27FC236}">
                <a16:creationId xmlns:a16="http://schemas.microsoft.com/office/drawing/2014/main" id="{CBED17B0-DB68-9D60-3DAD-1F6BD71E2C29}"/>
              </a:ext>
            </a:extLst>
          </p:cNvPr>
          <p:cNvPicPr>
            <a:picLocks noChangeAspect="1" noChangeArrowheads="1"/>
          </p:cNvPicPr>
          <p:nvPr/>
        </p:nvPicPr>
        <p:blipFill rotWithShape="1">
          <a:blip r:embed="rId16">
            <a:extLst>
              <a:ext uri="{BEBA8EAE-BF5A-486C-A8C5-ECC9F3942E4B}">
                <a14:imgProps xmlns:a14="http://schemas.microsoft.com/office/drawing/2010/main">
                  <a14:imgLayer r:embed="rId17">
                    <a14:imgEffect>
                      <a14:backgroundRemoval t="10000" b="90000" l="10000" r="90000"/>
                    </a14:imgEffect>
                  </a14:imgLayer>
                </a14:imgProps>
              </a:ext>
              <a:ext uri="{28A0092B-C50C-407E-A947-70E740481C1C}">
                <a14:useLocalDpi xmlns:a14="http://schemas.microsoft.com/office/drawing/2010/main" val="0"/>
              </a:ext>
            </a:extLst>
          </a:blip>
          <a:srcRect l="15509" t="13090" r="15162" b="19584"/>
          <a:stretch>
            <a:fillRect/>
          </a:stretch>
        </p:blipFill>
        <p:spPr bwMode="auto">
          <a:xfrm>
            <a:off x="303588" y="5073491"/>
            <a:ext cx="252000" cy="26398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0" name="מציין מיקום תוכן 14">
            <a:extLst>
              <a:ext uri="{FF2B5EF4-FFF2-40B4-BE49-F238E27FC236}">
                <a16:creationId xmlns:a16="http://schemas.microsoft.com/office/drawing/2014/main" id="{0E51202A-649D-AC72-3592-F348AED1B77F}"/>
              </a:ext>
            </a:extLst>
          </p:cNvPr>
          <p:cNvGraphicFramePr>
            <a:graphicFrameLocks/>
          </p:cNvGraphicFramePr>
          <p:nvPr/>
        </p:nvGraphicFramePr>
        <p:xfrm>
          <a:off x="9171814" y="1935851"/>
          <a:ext cx="2490332" cy="4000500"/>
        </p:xfrm>
        <a:graphic>
          <a:graphicData uri="http://schemas.openxmlformats.org/drawingml/2006/chart">
            <c:chart xmlns:c="http://schemas.openxmlformats.org/drawingml/2006/chart" xmlns:r="http://schemas.openxmlformats.org/officeDocument/2006/relationships" r:id="rId18"/>
          </a:graphicData>
        </a:graphic>
      </p:graphicFrame>
      <p:graphicFrame>
        <p:nvGraphicFramePr>
          <p:cNvPr id="35" name="מציין מיקום תוכן 14">
            <a:extLst>
              <a:ext uri="{FF2B5EF4-FFF2-40B4-BE49-F238E27FC236}">
                <a16:creationId xmlns:a16="http://schemas.microsoft.com/office/drawing/2014/main" id="{4032FF87-FC2A-5B3E-8612-E6668014E144}"/>
              </a:ext>
            </a:extLst>
          </p:cNvPr>
          <p:cNvGraphicFramePr>
            <a:graphicFrameLocks/>
          </p:cNvGraphicFramePr>
          <p:nvPr/>
        </p:nvGraphicFramePr>
        <p:xfrm>
          <a:off x="5502574" y="1935851"/>
          <a:ext cx="2490332" cy="4000500"/>
        </p:xfrm>
        <a:graphic>
          <a:graphicData uri="http://schemas.openxmlformats.org/drawingml/2006/chart">
            <c:chart xmlns:c="http://schemas.openxmlformats.org/drawingml/2006/chart" xmlns:r="http://schemas.openxmlformats.org/officeDocument/2006/relationships" r:id="rId19"/>
          </a:graphicData>
        </a:graphic>
      </p:graphicFrame>
      <p:sp>
        <p:nvSpPr>
          <p:cNvPr id="49" name="Rectangle 48">
            <a:extLst>
              <a:ext uri="{FF2B5EF4-FFF2-40B4-BE49-F238E27FC236}">
                <a16:creationId xmlns:a16="http://schemas.microsoft.com/office/drawing/2014/main" id="{EC13E0D2-853D-A61D-0CC4-CECB58457686}"/>
              </a:ext>
            </a:extLst>
          </p:cNvPr>
          <p:cNvSpPr/>
          <p:nvPr/>
        </p:nvSpPr>
        <p:spPr bwMode="ltGray">
          <a:xfrm>
            <a:off x="6143526" y="1828194"/>
            <a:ext cx="1415320" cy="34593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r>
              <a:rPr lang="en-US" sz="1400" b="1" i="0" u="none" strike="noStrike" dirty="0">
                <a:solidFill>
                  <a:srgbClr val="000000"/>
                </a:solidFill>
                <a:effectLst/>
                <a:latin typeface="Calibri" panose="020F0502020204030204" pitchFamily="34" charset="0"/>
              </a:rPr>
              <a:t>2026</a:t>
            </a:r>
            <a:endParaRPr lang="en-IL" sz="1050" b="1" dirty="0" err="1"/>
          </a:p>
        </p:txBody>
      </p:sp>
      <p:sp>
        <p:nvSpPr>
          <p:cNvPr id="51" name="Rectangle 50">
            <a:extLst>
              <a:ext uri="{FF2B5EF4-FFF2-40B4-BE49-F238E27FC236}">
                <a16:creationId xmlns:a16="http://schemas.microsoft.com/office/drawing/2014/main" id="{3C53B1A1-EE77-8835-B698-CD0D35849AD2}"/>
              </a:ext>
            </a:extLst>
          </p:cNvPr>
          <p:cNvSpPr/>
          <p:nvPr/>
        </p:nvSpPr>
        <p:spPr bwMode="ltGray">
          <a:xfrm>
            <a:off x="9769528" y="1876656"/>
            <a:ext cx="1415320" cy="34593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r>
              <a:rPr lang="en-US" sz="1400" b="1" i="0" u="none" strike="noStrike" dirty="0">
                <a:solidFill>
                  <a:srgbClr val="000000"/>
                </a:solidFill>
                <a:effectLst/>
                <a:latin typeface="Calibri" panose="020F0502020204030204" pitchFamily="34" charset="0"/>
              </a:rPr>
              <a:t>2026</a:t>
            </a:r>
            <a:endParaRPr lang="en-IL" sz="1050" b="1" dirty="0" err="1"/>
          </a:p>
        </p:txBody>
      </p:sp>
      <p:cxnSp>
        <p:nvCxnSpPr>
          <p:cNvPr id="52" name="Straight Connector 51">
            <a:extLst>
              <a:ext uri="{FF2B5EF4-FFF2-40B4-BE49-F238E27FC236}">
                <a16:creationId xmlns:a16="http://schemas.microsoft.com/office/drawing/2014/main" id="{21849792-92F3-4BF1-B2ED-4A6525CE1F5D}"/>
              </a:ext>
            </a:extLst>
          </p:cNvPr>
          <p:cNvCxnSpPr>
            <a:cxnSpLocks/>
          </p:cNvCxnSpPr>
          <p:nvPr/>
        </p:nvCxnSpPr>
        <p:spPr>
          <a:xfrm flipV="1">
            <a:off x="4731626" y="1930708"/>
            <a:ext cx="0" cy="3571875"/>
          </a:xfrm>
          <a:prstGeom prst="line">
            <a:avLst/>
          </a:prstGeom>
          <a:ln w="1270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780B81A-504B-00FF-B5F9-F8E06A9C52FF}"/>
              </a:ext>
            </a:extLst>
          </p:cNvPr>
          <p:cNvCxnSpPr>
            <a:cxnSpLocks/>
          </p:cNvCxnSpPr>
          <p:nvPr/>
        </p:nvCxnSpPr>
        <p:spPr>
          <a:xfrm flipV="1">
            <a:off x="8424611" y="1930708"/>
            <a:ext cx="0" cy="3571875"/>
          </a:xfrm>
          <a:prstGeom prst="line">
            <a:avLst/>
          </a:prstGeom>
          <a:ln w="1270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8B315DE6-8C2B-FBEA-9C7B-F8F7E335207C}"/>
              </a:ext>
            </a:extLst>
          </p:cNvPr>
          <p:cNvSpPr/>
          <p:nvPr/>
        </p:nvSpPr>
        <p:spPr bwMode="ltGray">
          <a:xfrm>
            <a:off x="5199054" y="1542027"/>
            <a:ext cx="2407299" cy="345937"/>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US" b="1" i="0" u="none" strike="noStrike" dirty="0">
                <a:solidFill>
                  <a:srgbClr val="000000"/>
                </a:solidFill>
                <a:effectLst/>
                <a:latin typeface="Calibri" panose="020F0502020204030204" pitchFamily="34" charset="0"/>
              </a:rPr>
              <a:t>Total Jewish</a:t>
            </a:r>
            <a:endParaRPr lang="en-IL" sz="1200" b="1" dirty="0" err="1"/>
          </a:p>
        </p:txBody>
      </p:sp>
      <p:graphicFrame>
        <p:nvGraphicFramePr>
          <p:cNvPr id="10" name="מציין מיקום תוכן 14">
            <a:extLst>
              <a:ext uri="{FF2B5EF4-FFF2-40B4-BE49-F238E27FC236}">
                <a16:creationId xmlns:a16="http://schemas.microsoft.com/office/drawing/2014/main" id="{3FF0DEBD-7206-AB83-37B9-796759194334}"/>
              </a:ext>
            </a:extLst>
          </p:cNvPr>
          <p:cNvGraphicFramePr>
            <a:graphicFrameLocks/>
          </p:cNvGraphicFramePr>
          <p:nvPr/>
        </p:nvGraphicFramePr>
        <p:xfrm>
          <a:off x="1014558" y="1952856"/>
          <a:ext cx="2866756" cy="3983489"/>
        </p:xfrm>
        <a:graphic>
          <a:graphicData uri="http://schemas.openxmlformats.org/drawingml/2006/chart">
            <c:chart xmlns:c="http://schemas.openxmlformats.org/drawingml/2006/chart" xmlns:r="http://schemas.openxmlformats.org/officeDocument/2006/relationships" r:id="rId20"/>
          </a:graphicData>
        </a:graphic>
      </p:graphicFrame>
      <p:sp>
        <p:nvSpPr>
          <p:cNvPr id="9" name="מציין מיקום טקסט 6">
            <a:extLst>
              <a:ext uri="{FF2B5EF4-FFF2-40B4-BE49-F238E27FC236}">
                <a16:creationId xmlns:a16="http://schemas.microsoft.com/office/drawing/2014/main" id="{B5229796-6D17-5716-9E64-A5385C1870BA}"/>
              </a:ext>
            </a:extLst>
          </p:cNvPr>
          <p:cNvSpPr txBox="1">
            <a:spLocks/>
          </p:cNvSpPr>
          <p:nvPr/>
        </p:nvSpPr>
        <p:spPr>
          <a:xfrm>
            <a:off x="2088476" y="6285277"/>
            <a:ext cx="7199312" cy="232187"/>
          </a:xfrm>
          <a:prstGeom prst="rect">
            <a:avLst/>
          </a:prstGeom>
        </p:spPr>
        <p:txBody>
          <a:bodyPr/>
          <a:lstStyle>
            <a:defPPr>
              <a:defRPr lang="en-US"/>
            </a:defPPr>
            <a:lvl1pPr indent="0">
              <a:lnSpc>
                <a:spcPct val="100000"/>
              </a:lnSpc>
              <a:spcBef>
                <a:spcPts val="600"/>
              </a:spcBef>
              <a:buFont typeface="Arial" panose="020B0604020202020204" pitchFamily="34" charset="0"/>
              <a:buNone/>
              <a:defRPr sz="1000">
                <a:solidFill>
                  <a:srgbClr val="000000"/>
                </a:solidFill>
                <a:latin typeface="Calibri" panose="020F0502020204030204" pitchFamily="34" charset="0"/>
                <a:cs typeface="Calibri" panose="020F0502020204030204" pitchFamily="34" charset="0"/>
              </a:defRPr>
            </a:lvl1pPr>
            <a:lvl2pPr marL="180975" indent="-180975">
              <a:lnSpc>
                <a:spcPct val="100000"/>
              </a:lnSpc>
              <a:spcBef>
                <a:spcPts val="600"/>
              </a:spcBef>
              <a:buFont typeface="Arial" panose="020B0604020202020204" pitchFamily="34" charset="0"/>
              <a:buChar char="ꟷ"/>
              <a:defRPr sz="1600"/>
            </a:lvl2pPr>
            <a:lvl3pPr marL="360000" indent="-180975">
              <a:lnSpc>
                <a:spcPct val="100000"/>
              </a:lnSpc>
              <a:spcBef>
                <a:spcPts val="600"/>
              </a:spcBef>
              <a:buFont typeface="Arial" panose="020B0604020202020204" pitchFamily="34" charset="0"/>
              <a:buChar char="ꟷ"/>
              <a:defRPr sz="1600"/>
            </a:lvl3pPr>
            <a:lvl4pPr marL="540000" indent="-180975">
              <a:lnSpc>
                <a:spcPct val="100000"/>
              </a:lnSpc>
              <a:spcBef>
                <a:spcPts val="600"/>
              </a:spcBef>
              <a:buFont typeface="Arial" panose="020B0604020202020204" pitchFamily="34" charset="0"/>
              <a:buChar char="ꟷ"/>
              <a:defRPr sz="1600"/>
            </a:lvl4pPr>
            <a:lvl5pPr marL="720000" indent="-180000">
              <a:lnSpc>
                <a:spcPct val="100000"/>
              </a:lnSpc>
              <a:spcBef>
                <a:spcPts val="600"/>
              </a:spcBef>
              <a:buFont typeface="Arial" panose="020B0604020202020204" pitchFamily="34" charset="0"/>
              <a:buChar char="ꟷ"/>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Which of these countries do you consider to be the most antisemitic?</a:t>
            </a:r>
          </a:p>
          <a:p>
            <a:r>
              <a:rPr lang="en-US" dirty="0"/>
              <a:t>Please choose another 2 countries you consider to be antisemitic.</a:t>
            </a:r>
          </a:p>
        </p:txBody>
      </p:sp>
      <p:sp>
        <p:nvSpPr>
          <p:cNvPr id="13" name="Title 10">
            <a:extLst>
              <a:ext uri="{FF2B5EF4-FFF2-40B4-BE49-F238E27FC236}">
                <a16:creationId xmlns:a16="http://schemas.microsoft.com/office/drawing/2014/main" id="{6951E9D8-F33E-09EF-27E2-FC91CB39C12D}"/>
              </a:ext>
            </a:extLst>
          </p:cNvPr>
          <p:cNvSpPr>
            <a:spLocks noGrp="1"/>
          </p:cNvSpPr>
          <p:nvPr>
            <p:ph type="title"/>
          </p:nvPr>
        </p:nvSpPr>
        <p:spPr>
          <a:xfrm>
            <a:off x="360363" y="430213"/>
            <a:ext cx="11466512" cy="403225"/>
          </a:xfrm>
        </p:spPr>
        <p:txBody>
          <a:bodyPr>
            <a:normAutofit/>
          </a:bodyPr>
          <a:lstStyle/>
          <a:p>
            <a:r>
              <a:rPr lang="en-US" sz="1800" b="1" dirty="0"/>
              <a:t>ISRAEL: France and Spain are thought to be the most Antisemitic countries.</a:t>
            </a:r>
            <a:endParaRPr lang="en-IL" sz="1800" b="1" dirty="0"/>
          </a:p>
        </p:txBody>
      </p:sp>
      <p:sp>
        <p:nvSpPr>
          <p:cNvPr id="16" name="TextBox 15">
            <a:extLst>
              <a:ext uri="{FF2B5EF4-FFF2-40B4-BE49-F238E27FC236}">
                <a16:creationId xmlns:a16="http://schemas.microsoft.com/office/drawing/2014/main" id="{9ED56B14-E751-AD7C-3683-E4A5A14731EE}"/>
              </a:ext>
            </a:extLst>
          </p:cNvPr>
          <p:cNvSpPr txBox="1"/>
          <p:nvPr/>
        </p:nvSpPr>
        <p:spPr>
          <a:xfrm>
            <a:off x="360363" y="1275377"/>
            <a:ext cx="3636871" cy="215444"/>
          </a:xfrm>
          <a:prstGeom prst="rect">
            <a:avLst/>
          </a:prstGeom>
          <a:noFill/>
        </p:spPr>
        <p:txBody>
          <a:bodyPr wrap="square" lIns="0" tIns="0" rIns="0" bIns="0" rtlCol="0">
            <a:spAutoFit/>
          </a:bodyPr>
          <a:lstStyle/>
          <a:p>
            <a:r>
              <a:rPr lang="en-US" sz="1400" dirty="0">
                <a:solidFill>
                  <a:srgbClr val="000000"/>
                </a:solidFill>
                <a:latin typeface="Calibri" panose="020F0502020204030204" pitchFamily="34" charset="0"/>
                <a:cs typeface="Calibri" panose="020F0502020204030204" pitchFamily="34" charset="0"/>
              </a:rPr>
              <a:t>Who is perceived as </a:t>
            </a:r>
            <a:r>
              <a:rPr lang="en-US" sz="1400" b="1" dirty="0">
                <a:solidFill>
                  <a:srgbClr val="000000"/>
                </a:solidFill>
                <a:latin typeface="Calibri" panose="020F0502020204030204" pitchFamily="34" charset="0"/>
                <a:cs typeface="Calibri" panose="020F0502020204030204" pitchFamily="34" charset="0"/>
              </a:rPr>
              <a:t>antisemitic</a:t>
            </a:r>
            <a:r>
              <a:rPr lang="en-US" sz="1400" dirty="0">
                <a:solidFill>
                  <a:srgbClr val="000000"/>
                </a:solidFill>
                <a:latin typeface="Calibri" panose="020F0502020204030204" pitchFamily="34" charset="0"/>
                <a:cs typeface="Calibri" panose="020F0502020204030204" pitchFamily="34" charset="0"/>
              </a:rPr>
              <a:t>? (%)</a:t>
            </a:r>
            <a:endParaRPr lang="en-IL" sz="1400" dirty="0" err="1">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94164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4AB2C98-D349-A27C-0BC8-22EB6421ABA1}"/>
              </a:ext>
            </a:extLst>
          </p:cNvPr>
          <p:cNvSpPr>
            <a:spLocks noGrp="1"/>
          </p:cNvSpPr>
          <p:nvPr>
            <p:ph type="ftr" sz="quarter" idx="11"/>
          </p:nvPr>
        </p:nvSpPr>
        <p:spPr>
          <a:xfrm>
            <a:off x="2215760" y="6358370"/>
            <a:ext cx="7495200" cy="198000"/>
          </a:xfrm>
        </p:spPr>
        <p:txBody>
          <a:bodyPr/>
          <a:lstStyle/>
          <a:p>
            <a:pPr>
              <a:spcBef>
                <a:spcPts val="600"/>
              </a:spcBef>
            </a:pPr>
            <a:r>
              <a:rPr lang="en-US" sz="1000" dirty="0">
                <a:solidFill>
                  <a:srgbClr val="000000"/>
                </a:solidFill>
                <a:latin typeface="Calibri" panose="020F0502020204030204" pitchFamily="34" charset="0"/>
                <a:cs typeface="Calibri" panose="020F0502020204030204" pitchFamily="34" charset="0"/>
              </a:rPr>
              <a:t>Do you think todays Germany is a "different Germany" compared to the era before 1945?</a:t>
            </a:r>
            <a:endParaRPr lang="he-IL" sz="1000" dirty="0">
              <a:solidFill>
                <a:srgbClr val="000000"/>
              </a:solidFill>
              <a:latin typeface="Calibri" panose="020F0502020204030204" pitchFamily="34" charset="0"/>
              <a:cs typeface="Calibri" panose="020F0502020204030204" pitchFamily="34" charset="0"/>
            </a:endParaRPr>
          </a:p>
          <a:p>
            <a:pPr>
              <a:spcBef>
                <a:spcPts val="600"/>
              </a:spcBef>
            </a:pPr>
            <a:endParaRPr lang="en-GB" sz="1000" dirty="0">
              <a:solidFill>
                <a:srgbClr val="000000"/>
              </a:solidFill>
              <a:latin typeface="Calibri" panose="020F0502020204030204" pitchFamily="34" charset="0"/>
              <a:cs typeface="Calibri" panose="020F0502020204030204" pitchFamily="34" charset="0"/>
            </a:endParaRPr>
          </a:p>
        </p:txBody>
      </p:sp>
      <p:graphicFrame>
        <p:nvGraphicFramePr>
          <p:cNvPr id="7" name="Content Placeholder 6">
            <a:extLst>
              <a:ext uri="{FF2B5EF4-FFF2-40B4-BE49-F238E27FC236}">
                <a16:creationId xmlns:a16="http://schemas.microsoft.com/office/drawing/2014/main" id="{2F49C924-A37B-C701-325C-5C9FEA619591}"/>
              </a:ext>
            </a:extLst>
          </p:cNvPr>
          <p:cNvGraphicFramePr>
            <a:graphicFrameLocks noGrp="1"/>
          </p:cNvGraphicFramePr>
          <p:nvPr>
            <p:ph sz="quarter" idx="13"/>
          </p:nvPr>
        </p:nvGraphicFramePr>
        <p:xfrm>
          <a:off x="359999" y="2183228"/>
          <a:ext cx="11518903" cy="3757179"/>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3">
            <a:extLst>
              <a:ext uri="{FF2B5EF4-FFF2-40B4-BE49-F238E27FC236}">
                <a16:creationId xmlns:a16="http://schemas.microsoft.com/office/drawing/2014/main" id="{B2EBB073-C7D0-CA1E-815C-9C5DE4DB4A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999" y="6151894"/>
            <a:ext cx="1672001" cy="619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Rounded Corners 11">
            <a:extLst>
              <a:ext uri="{FF2B5EF4-FFF2-40B4-BE49-F238E27FC236}">
                <a16:creationId xmlns:a16="http://schemas.microsoft.com/office/drawing/2014/main" id="{774139CC-2758-5E4B-FE14-F0247DAA0BB0}"/>
              </a:ext>
            </a:extLst>
          </p:cNvPr>
          <p:cNvSpPr/>
          <p:nvPr/>
        </p:nvSpPr>
        <p:spPr>
          <a:xfrm>
            <a:off x="10153650" y="2256088"/>
            <a:ext cx="1550194" cy="410912"/>
          </a:xfrm>
          <a:prstGeom prst="round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1600" b="1" dirty="0"/>
              <a:t>Base: Jews</a:t>
            </a:r>
          </a:p>
        </p:txBody>
      </p:sp>
      <p:sp>
        <p:nvSpPr>
          <p:cNvPr id="13" name="TextBox 12">
            <a:extLst>
              <a:ext uri="{FF2B5EF4-FFF2-40B4-BE49-F238E27FC236}">
                <a16:creationId xmlns:a16="http://schemas.microsoft.com/office/drawing/2014/main" id="{1CC94C6F-1563-BEBE-FCC4-A87CE9FB559A}"/>
              </a:ext>
            </a:extLst>
          </p:cNvPr>
          <p:cNvSpPr txBox="1"/>
          <p:nvPr/>
        </p:nvSpPr>
        <p:spPr>
          <a:xfrm>
            <a:off x="1195999" y="1416363"/>
            <a:ext cx="7015797" cy="215444"/>
          </a:xfrm>
          <a:prstGeom prst="rect">
            <a:avLst/>
          </a:prstGeom>
          <a:noFill/>
        </p:spPr>
        <p:txBody>
          <a:bodyPr wrap="square" lIns="0" tIns="0" rIns="0" bIns="0" rtlCol="0">
            <a:spAutoFit/>
          </a:bodyPr>
          <a:lstStyle/>
          <a:p>
            <a:r>
              <a:rPr lang="en-US" sz="1400" dirty="0">
                <a:latin typeface="Calibri" panose="020F0502020204030204" pitchFamily="34" charset="0"/>
                <a:cs typeface="Calibri" panose="020F0502020204030204" pitchFamily="34" charset="0"/>
              </a:rPr>
              <a:t>The “different Germany” perception (% among Jews)</a:t>
            </a:r>
            <a:endParaRPr lang="en-IL" sz="1400" dirty="0">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14C762FC-07DB-B7B4-8203-5670A25F9DD2}"/>
              </a:ext>
            </a:extLst>
          </p:cNvPr>
          <p:cNvPicPr>
            <a:picLocks noChangeAspect="1"/>
          </p:cNvPicPr>
          <p:nvPr/>
        </p:nvPicPr>
        <p:blipFill>
          <a:blip r:embed="rId5"/>
          <a:stretch>
            <a:fillRect/>
          </a:stretch>
        </p:blipFill>
        <p:spPr>
          <a:xfrm>
            <a:off x="413977" y="1606801"/>
            <a:ext cx="574494" cy="574494"/>
          </a:xfrm>
          <a:prstGeom prst="rect">
            <a:avLst/>
          </a:prstGeom>
        </p:spPr>
      </p:pic>
      <p:pic>
        <p:nvPicPr>
          <p:cNvPr id="10" name="Picture 9">
            <a:extLst>
              <a:ext uri="{FF2B5EF4-FFF2-40B4-BE49-F238E27FC236}">
                <a16:creationId xmlns:a16="http://schemas.microsoft.com/office/drawing/2014/main" id="{EC038438-2EC5-A0F0-50B8-4B4E04627B6C}"/>
              </a:ext>
            </a:extLst>
          </p:cNvPr>
          <p:cNvPicPr>
            <a:picLocks noChangeAspect="1"/>
          </p:cNvPicPr>
          <p:nvPr/>
        </p:nvPicPr>
        <p:blipFill>
          <a:blip r:embed="rId6"/>
          <a:stretch>
            <a:fillRect/>
          </a:stretch>
        </p:blipFill>
        <p:spPr>
          <a:xfrm>
            <a:off x="319565" y="806766"/>
            <a:ext cx="779770" cy="779770"/>
          </a:xfrm>
          <a:prstGeom prst="rect">
            <a:avLst/>
          </a:prstGeom>
        </p:spPr>
      </p:pic>
      <p:sp>
        <p:nvSpPr>
          <p:cNvPr id="14" name="Title 13">
            <a:extLst>
              <a:ext uri="{FF2B5EF4-FFF2-40B4-BE49-F238E27FC236}">
                <a16:creationId xmlns:a16="http://schemas.microsoft.com/office/drawing/2014/main" id="{94AA3E2E-6BDD-1F64-9611-900EAC039AE8}"/>
              </a:ext>
            </a:extLst>
          </p:cNvPr>
          <p:cNvSpPr>
            <a:spLocks noGrp="1"/>
          </p:cNvSpPr>
          <p:nvPr>
            <p:ph type="title"/>
          </p:nvPr>
        </p:nvSpPr>
        <p:spPr/>
        <p:txBody>
          <a:bodyPr>
            <a:normAutofit fontScale="90000"/>
          </a:bodyPr>
          <a:lstStyle/>
          <a:p>
            <a:r>
              <a:rPr lang="en-IL" dirty="0"/>
              <a:t>Israeli perception of Germany – timeline since 1992 </a:t>
            </a:r>
            <a:br>
              <a:rPr lang="en-US" dirty="0"/>
            </a:br>
            <a:endParaRPr lang="en-IL" dirty="0"/>
          </a:p>
        </p:txBody>
      </p:sp>
      <p:sp>
        <p:nvSpPr>
          <p:cNvPr id="5" name="Slide Number Placeholder 4">
            <a:extLst>
              <a:ext uri="{FF2B5EF4-FFF2-40B4-BE49-F238E27FC236}">
                <a16:creationId xmlns:a16="http://schemas.microsoft.com/office/drawing/2014/main" id="{0CA26EC8-88AF-76BC-D03B-B11832C0ED57}"/>
              </a:ext>
            </a:extLst>
          </p:cNvPr>
          <p:cNvSpPr>
            <a:spLocks noGrp="1"/>
          </p:cNvSpPr>
          <p:nvPr>
            <p:ph type="sldNum" sz="quarter" idx="10"/>
          </p:nvPr>
        </p:nvSpPr>
        <p:spPr/>
        <p:txBody>
          <a:bodyPr/>
          <a:lstStyle/>
          <a:p>
            <a:fld id="{4034BEE3-566C-4068-A777-C3A4762E861B}" type="slidenum">
              <a:rPr lang="en-GB" smtClean="0"/>
              <a:pPr/>
              <a:t>14</a:t>
            </a:fld>
            <a:endParaRPr lang="en-GB"/>
          </a:p>
        </p:txBody>
      </p:sp>
    </p:spTree>
    <p:extLst>
      <p:ext uri="{BB962C8B-B14F-4D97-AF65-F5344CB8AC3E}">
        <p14:creationId xmlns:p14="http://schemas.microsoft.com/office/powerpoint/2010/main" val="2786765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מציין מיקום טקסט 6">
            <a:extLst>
              <a:ext uri="{FF2B5EF4-FFF2-40B4-BE49-F238E27FC236}">
                <a16:creationId xmlns:a16="http://schemas.microsoft.com/office/drawing/2014/main" id="{67F3A742-F609-1324-07A8-DE157DE8AB44}"/>
              </a:ext>
            </a:extLst>
          </p:cNvPr>
          <p:cNvSpPr txBox="1">
            <a:spLocks/>
          </p:cNvSpPr>
          <p:nvPr/>
        </p:nvSpPr>
        <p:spPr>
          <a:xfrm>
            <a:off x="2088475" y="6285277"/>
            <a:ext cx="8677047" cy="358248"/>
          </a:xfrm>
          <a:prstGeom prst="rect">
            <a:avLst/>
          </a:prstGeom>
        </p:spPr>
        <p:txBody>
          <a:bodyPr/>
          <a:lstStyle>
            <a:defPPr>
              <a:defRPr lang="en-US"/>
            </a:defPPr>
            <a:lvl1pPr indent="0">
              <a:lnSpc>
                <a:spcPct val="100000"/>
              </a:lnSpc>
              <a:spcBef>
                <a:spcPts val="600"/>
              </a:spcBef>
              <a:buFont typeface="Arial" panose="020B0604020202020204" pitchFamily="34" charset="0"/>
              <a:buNone/>
              <a:defRPr sz="1000">
                <a:solidFill>
                  <a:srgbClr val="000000"/>
                </a:solidFill>
                <a:latin typeface="Calibri" panose="020F0502020204030204" pitchFamily="34" charset="0"/>
                <a:cs typeface="Calibri" panose="020F0502020204030204" pitchFamily="34" charset="0"/>
              </a:defRPr>
            </a:lvl1pPr>
            <a:lvl2pPr marL="180975" indent="-180975">
              <a:lnSpc>
                <a:spcPct val="100000"/>
              </a:lnSpc>
              <a:spcBef>
                <a:spcPts val="600"/>
              </a:spcBef>
              <a:buFont typeface="Arial" panose="020B0604020202020204" pitchFamily="34" charset="0"/>
              <a:buChar char="ꟷ"/>
              <a:defRPr sz="1600"/>
            </a:lvl2pPr>
            <a:lvl3pPr marL="360000" indent="-180975">
              <a:lnSpc>
                <a:spcPct val="100000"/>
              </a:lnSpc>
              <a:spcBef>
                <a:spcPts val="600"/>
              </a:spcBef>
              <a:buFont typeface="Arial" panose="020B0604020202020204" pitchFamily="34" charset="0"/>
              <a:buChar char="ꟷ"/>
              <a:defRPr sz="1600"/>
            </a:lvl3pPr>
            <a:lvl4pPr marL="540000" indent="-180975">
              <a:lnSpc>
                <a:spcPct val="100000"/>
              </a:lnSpc>
              <a:spcBef>
                <a:spcPts val="600"/>
              </a:spcBef>
              <a:buFont typeface="Arial" panose="020B0604020202020204" pitchFamily="34" charset="0"/>
              <a:buChar char="ꟷ"/>
              <a:defRPr sz="1600"/>
            </a:lvl4pPr>
            <a:lvl5pPr marL="720000" indent="-180000">
              <a:lnSpc>
                <a:spcPct val="100000"/>
              </a:lnSpc>
              <a:spcBef>
                <a:spcPts val="600"/>
              </a:spcBef>
              <a:buFont typeface="Arial" panose="020B0604020202020204" pitchFamily="34" charset="0"/>
              <a:buChar char="ꟷ"/>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Do you think todays Germany is a "different Germany" compared to the era before 1945?</a:t>
            </a:r>
            <a:endParaRPr lang="he-IL" dirty="0"/>
          </a:p>
        </p:txBody>
      </p:sp>
      <p:sp>
        <p:nvSpPr>
          <p:cNvPr id="17" name="TextBox 16">
            <a:extLst>
              <a:ext uri="{FF2B5EF4-FFF2-40B4-BE49-F238E27FC236}">
                <a16:creationId xmlns:a16="http://schemas.microsoft.com/office/drawing/2014/main" id="{194AC034-7190-3235-028D-DB423C218783}"/>
              </a:ext>
            </a:extLst>
          </p:cNvPr>
          <p:cNvSpPr txBox="1"/>
          <p:nvPr/>
        </p:nvSpPr>
        <p:spPr>
          <a:xfrm>
            <a:off x="1233667" y="1289087"/>
            <a:ext cx="7015797" cy="215444"/>
          </a:xfrm>
          <a:prstGeom prst="rect">
            <a:avLst/>
          </a:prstGeom>
          <a:noFill/>
        </p:spPr>
        <p:txBody>
          <a:bodyPr wrap="square" lIns="0" tIns="0" rIns="0" bIns="0" rtlCol="0">
            <a:spAutoFit/>
          </a:bodyPr>
          <a:lstStyle/>
          <a:p>
            <a:r>
              <a:rPr lang="en-US" sz="1400" dirty="0">
                <a:latin typeface="Calibri" panose="020F0502020204030204" pitchFamily="34" charset="0"/>
                <a:cs typeface="Calibri" panose="020F0502020204030204" pitchFamily="34" charset="0"/>
              </a:rPr>
              <a:t>The “different Germany” perception (%)</a:t>
            </a:r>
            <a:endParaRPr lang="en-IL" sz="1400" dirty="0">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1C128ADD-8E2D-4E1F-0C55-37B0EE17B759}"/>
              </a:ext>
            </a:extLst>
          </p:cNvPr>
          <p:cNvPicPr>
            <a:picLocks noChangeAspect="1"/>
          </p:cNvPicPr>
          <p:nvPr/>
        </p:nvPicPr>
        <p:blipFill>
          <a:blip r:embed="rId3"/>
          <a:stretch>
            <a:fillRect/>
          </a:stretch>
        </p:blipFill>
        <p:spPr>
          <a:xfrm>
            <a:off x="413977" y="1606801"/>
            <a:ext cx="574494" cy="574494"/>
          </a:xfrm>
          <a:prstGeom prst="rect">
            <a:avLst/>
          </a:prstGeom>
        </p:spPr>
      </p:pic>
      <p:pic>
        <p:nvPicPr>
          <p:cNvPr id="7" name="Picture 6">
            <a:extLst>
              <a:ext uri="{FF2B5EF4-FFF2-40B4-BE49-F238E27FC236}">
                <a16:creationId xmlns:a16="http://schemas.microsoft.com/office/drawing/2014/main" id="{756826B9-6BEB-0948-7272-100DEF286C47}"/>
              </a:ext>
            </a:extLst>
          </p:cNvPr>
          <p:cNvPicPr>
            <a:picLocks noChangeAspect="1"/>
          </p:cNvPicPr>
          <p:nvPr/>
        </p:nvPicPr>
        <p:blipFill>
          <a:blip r:embed="rId4"/>
          <a:stretch>
            <a:fillRect/>
          </a:stretch>
        </p:blipFill>
        <p:spPr>
          <a:xfrm>
            <a:off x="319565" y="806766"/>
            <a:ext cx="779770" cy="779770"/>
          </a:xfrm>
          <a:prstGeom prst="rect">
            <a:avLst/>
          </a:prstGeom>
        </p:spPr>
      </p:pic>
      <p:sp>
        <p:nvSpPr>
          <p:cNvPr id="6" name="Title 5">
            <a:extLst>
              <a:ext uri="{FF2B5EF4-FFF2-40B4-BE49-F238E27FC236}">
                <a16:creationId xmlns:a16="http://schemas.microsoft.com/office/drawing/2014/main" id="{FA2DEDC9-6EF1-4142-E020-7EAF8B9724FD}"/>
              </a:ext>
            </a:extLst>
          </p:cNvPr>
          <p:cNvSpPr>
            <a:spLocks noGrp="1"/>
          </p:cNvSpPr>
          <p:nvPr>
            <p:ph type="title"/>
          </p:nvPr>
        </p:nvSpPr>
        <p:spPr/>
        <p:txBody>
          <a:bodyPr/>
          <a:lstStyle/>
          <a:p>
            <a:r>
              <a:rPr lang="en-IL" dirty="0"/>
              <a:t>According to</a:t>
            </a:r>
            <a:r>
              <a:rPr lang="en-US" dirty="0"/>
              <a:t> </a:t>
            </a:r>
            <a:r>
              <a:rPr lang="en-IL" dirty="0"/>
              <a:t>groups </a:t>
            </a:r>
          </a:p>
        </p:txBody>
      </p:sp>
      <p:sp>
        <p:nvSpPr>
          <p:cNvPr id="9" name="TextBox 8">
            <a:extLst>
              <a:ext uri="{FF2B5EF4-FFF2-40B4-BE49-F238E27FC236}">
                <a16:creationId xmlns:a16="http://schemas.microsoft.com/office/drawing/2014/main" id="{5CBCEEC6-01A8-2EF8-743D-33C1CFD1C3EE}"/>
              </a:ext>
            </a:extLst>
          </p:cNvPr>
          <p:cNvSpPr txBox="1"/>
          <p:nvPr/>
        </p:nvSpPr>
        <p:spPr>
          <a:xfrm>
            <a:off x="4282785" y="5701554"/>
            <a:ext cx="917560" cy="153888"/>
          </a:xfrm>
          <a:prstGeom prst="rect">
            <a:avLst/>
          </a:prstGeom>
          <a:noFill/>
        </p:spPr>
        <p:txBody>
          <a:bodyPr wrap="square" lIns="0" tIns="0" rIns="0" bIns="0" rtlCol="0">
            <a:spAutoFit/>
          </a:bodyPr>
          <a:lstStyle/>
          <a:p>
            <a:pPr algn="ctr"/>
            <a:r>
              <a:rPr lang="en-US" sz="1000" dirty="0"/>
              <a:t>N=1003</a:t>
            </a:r>
            <a:endParaRPr lang="en-IL" sz="1000" dirty="0" err="1"/>
          </a:p>
        </p:txBody>
      </p:sp>
      <p:sp>
        <p:nvSpPr>
          <p:cNvPr id="10" name="TextBox 9">
            <a:extLst>
              <a:ext uri="{FF2B5EF4-FFF2-40B4-BE49-F238E27FC236}">
                <a16:creationId xmlns:a16="http://schemas.microsoft.com/office/drawing/2014/main" id="{46FAC15F-ECE8-9844-8B21-571CEE0BB560}"/>
              </a:ext>
            </a:extLst>
          </p:cNvPr>
          <p:cNvSpPr txBox="1"/>
          <p:nvPr/>
        </p:nvSpPr>
        <p:spPr>
          <a:xfrm>
            <a:off x="7377267" y="5701554"/>
            <a:ext cx="917560" cy="153888"/>
          </a:xfrm>
          <a:prstGeom prst="rect">
            <a:avLst/>
          </a:prstGeom>
          <a:noFill/>
        </p:spPr>
        <p:txBody>
          <a:bodyPr wrap="square" lIns="0" tIns="0" rIns="0" bIns="0" rtlCol="0">
            <a:spAutoFit/>
          </a:bodyPr>
          <a:lstStyle/>
          <a:p>
            <a:pPr algn="ctr"/>
            <a:r>
              <a:rPr lang="en-US" sz="1000" dirty="0"/>
              <a:t>N=753</a:t>
            </a:r>
            <a:endParaRPr lang="en-IL" sz="1000" dirty="0" err="1"/>
          </a:p>
        </p:txBody>
      </p:sp>
      <p:sp>
        <p:nvSpPr>
          <p:cNvPr id="11" name="TextBox 10">
            <a:extLst>
              <a:ext uri="{FF2B5EF4-FFF2-40B4-BE49-F238E27FC236}">
                <a16:creationId xmlns:a16="http://schemas.microsoft.com/office/drawing/2014/main" id="{BF5079BD-6E57-7E6B-D1ED-0C1ACE580155}"/>
              </a:ext>
            </a:extLst>
          </p:cNvPr>
          <p:cNvSpPr txBox="1"/>
          <p:nvPr/>
        </p:nvSpPr>
        <p:spPr>
          <a:xfrm>
            <a:off x="10471749" y="5667594"/>
            <a:ext cx="917560" cy="153888"/>
          </a:xfrm>
          <a:prstGeom prst="rect">
            <a:avLst/>
          </a:prstGeom>
          <a:noFill/>
        </p:spPr>
        <p:txBody>
          <a:bodyPr wrap="square" lIns="0" tIns="0" rIns="0" bIns="0" rtlCol="0">
            <a:spAutoFit/>
          </a:bodyPr>
          <a:lstStyle/>
          <a:p>
            <a:pPr algn="ctr"/>
            <a:r>
              <a:rPr lang="en-US" sz="1000" dirty="0"/>
              <a:t>N=250</a:t>
            </a:r>
            <a:endParaRPr lang="en-IL" sz="1000" dirty="0" err="1"/>
          </a:p>
        </p:txBody>
      </p:sp>
      <p:sp>
        <p:nvSpPr>
          <p:cNvPr id="3" name="Slide Number Placeholder 2">
            <a:extLst>
              <a:ext uri="{FF2B5EF4-FFF2-40B4-BE49-F238E27FC236}">
                <a16:creationId xmlns:a16="http://schemas.microsoft.com/office/drawing/2014/main" id="{5E3149A8-5204-1B6A-AE09-C1E80281F7CA}"/>
              </a:ext>
            </a:extLst>
          </p:cNvPr>
          <p:cNvSpPr>
            <a:spLocks noGrp="1"/>
          </p:cNvSpPr>
          <p:nvPr>
            <p:ph type="sldNum" sz="quarter" idx="10"/>
          </p:nvPr>
        </p:nvSpPr>
        <p:spPr/>
        <p:txBody>
          <a:bodyPr/>
          <a:lstStyle/>
          <a:p>
            <a:fld id="{4034BEE3-566C-4068-A777-C3A4762E861B}" type="slidenum">
              <a:rPr lang="en-GB" smtClean="0"/>
              <a:pPr/>
              <a:t>15</a:t>
            </a:fld>
            <a:endParaRPr lang="en-GB"/>
          </a:p>
        </p:txBody>
      </p:sp>
      <p:cxnSp>
        <p:nvCxnSpPr>
          <p:cNvPr id="4" name="Straight Connector 3">
            <a:extLst>
              <a:ext uri="{FF2B5EF4-FFF2-40B4-BE49-F238E27FC236}">
                <a16:creationId xmlns:a16="http://schemas.microsoft.com/office/drawing/2014/main" id="{612C76AB-3C11-097B-A4F5-D359D7BFD8A7}"/>
              </a:ext>
            </a:extLst>
          </p:cNvPr>
          <p:cNvCxnSpPr/>
          <p:nvPr/>
        </p:nvCxnSpPr>
        <p:spPr>
          <a:xfrm flipV="1">
            <a:off x="5514975" y="1792288"/>
            <a:ext cx="0" cy="3571875"/>
          </a:xfrm>
          <a:prstGeom prst="line">
            <a:avLst/>
          </a:prstGeom>
          <a:ln w="1270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graphicFrame>
        <p:nvGraphicFramePr>
          <p:cNvPr id="18" name="Content Placeholder 17">
            <a:extLst>
              <a:ext uri="{FF2B5EF4-FFF2-40B4-BE49-F238E27FC236}">
                <a16:creationId xmlns:a16="http://schemas.microsoft.com/office/drawing/2014/main" id="{C7E83E7D-F9D6-9E95-BE06-E1131D047034}"/>
              </a:ext>
            </a:extLst>
          </p:cNvPr>
          <p:cNvGraphicFramePr>
            <a:graphicFrameLocks noGrp="1"/>
          </p:cNvGraphicFramePr>
          <p:nvPr>
            <p:ph sz="quarter" idx="14"/>
          </p:nvPr>
        </p:nvGraphicFramePr>
        <p:xfrm>
          <a:off x="360363" y="1709738"/>
          <a:ext cx="11466512" cy="4000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32447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B8DBE-0FAA-B7A2-697A-0F8711814609}"/>
            </a:ext>
          </a:extLst>
        </p:cNvPr>
        <p:cNvGrpSpPr/>
        <p:nvPr/>
      </p:nvGrpSpPr>
      <p:grpSpPr>
        <a:xfrm>
          <a:off x="0" y="0"/>
          <a:ext cx="0" cy="0"/>
          <a:chOff x="0" y="0"/>
          <a:chExt cx="0" cy="0"/>
        </a:xfrm>
      </p:grpSpPr>
      <p:sp>
        <p:nvSpPr>
          <p:cNvPr id="16" name="מציין מיקום טקסט 6">
            <a:extLst>
              <a:ext uri="{FF2B5EF4-FFF2-40B4-BE49-F238E27FC236}">
                <a16:creationId xmlns:a16="http://schemas.microsoft.com/office/drawing/2014/main" id="{B4BEECED-9662-F637-4526-46CD9F8AD854}"/>
              </a:ext>
            </a:extLst>
          </p:cNvPr>
          <p:cNvSpPr txBox="1">
            <a:spLocks/>
          </p:cNvSpPr>
          <p:nvPr/>
        </p:nvSpPr>
        <p:spPr>
          <a:xfrm>
            <a:off x="2088475" y="6285277"/>
            <a:ext cx="8677047" cy="358248"/>
          </a:xfrm>
          <a:prstGeom prst="rect">
            <a:avLst/>
          </a:prstGeom>
        </p:spPr>
        <p:txBody>
          <a:bodyPr/>
          <a:lstStyle>
            <a:defPPr>
              <a:defRPr lang="en-US"/>
            </a:defPPr>
            <a:lvl1pPr indent="0">
              <a:lnSpc>
                <a:spcPct val="100000"/>
              </a:lnSpc>
              <a:spcBef>
                <a:spcPts val="600"/>
              </a:spcBef>
              <a:buFont typeface="Arial" panose="020B0604020202020204" pitchFamily="34" charset="0"/>
              <a:buNone/>
              <a:defRPr sz="1000">
                <a:solidFill>
                  <a:srgbClr val="000000"/>
                </a:solidFill>
                <a:latin typeface="Calibri" panose="020F0502020204030204" pitchFamily="34" charset="0"/>
                <a:cs typeface="Calibri" panose="020F0502020204030204" pitchFamily="34" charset="0"/>
              </a:defRPr>
            </a:lvl1pPr>
            <a:lvl2pPr marL="180975" indent="-180975">
              <a:lnSpc>
                <a:spcPct val="100000"/>
              </a:lnSpc>
              <a:spcBef>
                <a:spcPts val="600"/>
              </a:spcBef>
              <a:buFont typeface="Arial" panose="020B0604020202020204" pitchFamily="34" charset="0"/>
              <a:buChar char="ꟷ"/>
              <a:defRPr sz="1600"/>
            </a:lvl2pPr>
            <a:lvl3pPr marL="360000" indent="-180975">
              <a:lnSpc>
                <a:spcPct val="100000"/>
              </a:lnSpc>
              <a:spcBef>
                <a:spcPts val="600"/>
              </a:spcBef>
              <a:buFont typeface="Arial" panose="020B0604020202020204" pitchFamily="34" charset="0"/>
              <a:buChar char="ꟷ"/>
              <a:defRPr sz="1600"/>
            </a:lvl3pPr>
            <a:lvl4pPr marL="540000" indent="-180975">
              <a:lnSpc>
                <a:spcPct val="100000"/>
              </a:lnSpc>
              <a:spcBef>
                <a:spcPts val="600"/>
              </a:spcBef>
              <a:buFont typeface="Arial" panose="020B0604020202020204" pitchFamily="34" charset="0"/>
              <a:buChar char="ꟷ"/>
              <a:defRPr sz="1600"/>
            </a:lvl4pPr>
            <a:lvl5pPr marL="720000" indent="-180000">
              <a:lnSpc>
                <a:spcPct val="100000"/>
              </a:lnSpc>
              <a:spcBef>
                <a:spcPts val="600"/>
              </a:spcBef>
              <a:buFont typeface="Arial" panose="020B0604020202020204" pitchFamily="34" charset="0"/>
              <a:buChar char="ꟷ"/>
              <a:defRPr sz="16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Do you think todays Germany is a "different Germany" compared to the era before 1945?</a:t>
            </a:r>
            <a:endParaRPr lang="he-IL" dirty="0"/>
          </a:p>
        </p:txBody>
      </p:sp>
      <p:sp>
        <p:nvSpPr>
          <p:cNvPr id="17" name="TextBox 16">
            <a:extLst>
              <a:ext uri="{FF2B5EF4-FFF2-40B4-BE49-F238E27FC236}">
                <a16:creationId xmlns:a16="http://schemas.microsoft.com/office/drawing/2014/main" id="{FFF12AA9-A73B-CA2F-984D-28B04DE87F1B}"/>
              </a:ext>
            </a:extLst>
          </p:cNvPr>
          <p:cNvSpPr txBox="1"/>
          <p:nvPr/>
        </p:nvSpPr>
        <p:spPr>
          <a:xfrm>
            <a:off x="1439149" y="1305815"/>
            <a:ext cx="7015797" cy="215444"/>
          </a:xfrm>
          <a:prstGeom prst="rect">
            <a:avLst/>
          </a:prstGeom>
          <a:noFill/>
        </p:spPr>
        <p:txBody>
          <a:bodyPr wrap="square" lIns="0" tIns="0" rIns="0" bIns="0" rtlCol="0">
            <a:spAutoFit/>
          </a:bodyPr>
          <a:lstStyle/>
          <a:p>
            <a:r>
              <a:rPr lang="en-US" sz="1400" dirty="0">
                <a:latin typeface="Calibri" panose="020F0502020204030204" pitchFamily="34" charset="0"/>
                <a:cs typeface="Calibri" panose="020F0502020204030204" pitchFamily="34" charset="0"/>
              </a:rPr>
              <a:t>The “different Germany” perception (% among different age groups)</a:t>
            </a:r>
            <a:endParaRPr lang="en-IL" sz="1400" dirty="0">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1B180C9-F58A-A0BF-C84B-A806DB7DA1AF}"/>
              </a:ext>
            </a:extLst>
          </p:cNvPr>
          <p:cNvPicPr>
            <a:picLocks noChangeAspect="1"/>
          </p:cNvPicPr>
          <p:nvPr/>
        </p:nvPicPr>
        <p:blipFill>
          <a:blip r:embed="rId3"/>
          <a:stretch>
            <a:fillRect/>
          </a:stretch>
        </p:blipFill>
        <p:spPr>
          <a:xfrm>
            <a:off x="413977" y="1911597"/>
            <a:ext cx="574494" cy="574494"/>
          </a:xfrm>
          <a:prstGeom prst="rect">
            <a:avLst/>
          </a:prstGeom>
        </p:spPr>
      </p:pic>
      <p:pic>
        <p:nvPicPr>
          <p:cNvPr id="6" name="Picture 5">
            <a:extLst>
              <a:ext uri="{FF2B5EF4-FFF2-40B4-BE49-F238E27FC236}">
                <a16:creationId xmlns:a16="http://schemas.microsoft.com/office/drawing/2014/main" id="{A2EAB44D-9EB5-93B3-5295-B268188A2DAB}"/>
              </a:ext>
            </a:extLst>
          </p:cNvPr>
          <p:cNvPicPr>
            <a:picLocks noChangeAspect="1"/>
          </p:cNvPicPr>
          <p:nvPr/>
        </p:nvPicPr>
        <p:blipFill>
          <a:blip r:embed="rId4"/>
          <a:stretch>
            <a:fillRect/>
          </a:stretch>
        </p:blipFill>
        <p:spPr>
          <a:xfrm>
            <a:off x="319565" y="1111562"/>
            <a:ext cx="779770" cy="779770"/>
          </a:xfrm>
          <a:prstGeom prst="rect">
            <a:avLst/>
          </a:prstGeom>
        </p:spPr>
      </p:pic>
      <p:graphicFrame>
        <p:nvGraphicFramePr>
          <p:cNvPr id="2" name="Chart 1">
            <a:extLst>
              <a:ext uri="{FF2B5EF4-FFF2-40B4-BE49-F238E27FC236}">
                <a16:creationId xmlns:a16="http://schemas.microsoft.com/office/drawing/2014/main" id="{84D0737D-CFE5-8A4D-5FF1-924AA8ACC066}"/>
              </a:ext>
            </a:extLst>
          </p:cNvPr>
          <p:cNvGraphicFramePr/>
          <p:nvPr/>
        </p:nvGraphicFramePr>
        <p:xfrm>
          <a:off x="319566" y="2094258"/>
          <a:ext cx="11507308" cy="4044076"/>
        </p:xfrm>
        <a:graphic>
          <a:graphicData uri="http://schemas.openxmlformats.org/drawingml/2006/chart">
            <c:chart xmlns:c="http://schemas.openxmlformats.org/drawingml/2006/chart" xmlns:r="http://schemas.openxmlformats.org/officeDocument/2006/relationships" r:id="rId5"/>
          </a:graphicData>
        </a:graphic>
      </p:graphicFrame>
      <p:cxnSp>
        <p:nvCxnSpPr>
          <p:cNvPr id="4" name="Straight Connector 3">
            <a:extLst>
              <a:ext uri="{FF2B5EF4-FFF2-40B4-BE49-F238E27FC236}">
                <a16:creationId xmlns:a16="http://schemas.microsoft.com/office/drawing/2014/main" id="{82E1D9A4-02C9-846C-B4D5-A312B2F666C1}"/>
              </a:ext>
            </a:extLst>
          </p:cNvPr>
          <p:cNvCxnSpPr>
            <a:cxnSpLocks/>
          </p:cNvCxnSpPr>
          <p:nvPr/>
        </p:nvCxnSpPr>
        <p:spPr>
          <a:xfrm>
            <a:off x="5484941" y="2181295"/>
            <a:ext cx="0" cy="3316185"/>
          </a:xfrm>
          <a:prstGeom prst="line">
            <a:avLst/>
          </a:prstGeom>
          <a:ln w="127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13692B4-93D7-5DC5-4626-C8B489505232}"/>
              </a:ext>
            </a:extLst>
          </p:cNvPr>
          <p:cNvCxnSpPr>
            <a:cxnSpLocks/>
          </p:cNvCxnSpPr>
          <p:nvPr/>
        </p:nvCxnSpPr>
        <p:spPr>
          <a:xfrm>
            <a:off x="8600103" y="2181295"/>
            <a:ext cx="0" cy="3316185"/>
          </a:xfrm>
          <a:prstGeom prst="line">
            <a:avLst/>
          </a:prstGeom>
          <a:ln w="12700">
            <a:solidFill>
              <a:schemeClr val="bg1">
                <a:lumMod val="65000"/>
              </a:schemeClr>
            </a:solidFill>
            <a:tailEnd type="none"/>
          </a:ln>
        </p:spPr>
        <p:style>
          <a:lnRef idx="1">
            <a:schemeClr val="accent1"/>
          </a:lnRef>
          <a:fillRef idx="0">
            <a:schemeClr val="accent1"/>
          </a:fillRef>
          <a:effectRef idx="0">
            <a:schemeClr val="accent1"/>
          </a:effectRef>
          <a:fontRef idx="minor">
            <a:schemeClr val="tx1"/>
          </a:fontRef>
        </p:style>
      </p:cxnSp>
      <p:sp>
        <p:nvSpPr>
          <p:cNvPr id="10" name="Title 9">
            <a:extLst>
              <a:ext uri="{FF2B5EF4-FFF2-40B4-BE49-F238E27FC236}">
                <a16:creationId xmlns:a16="http://schemas.microsoft.com/office/drawing/2014/main" id="{4E168577-4712-282A-47C3-02B72640FC82}"/>
              </a:ext>
            </a:extLst>
          </p:cNvPr>
          <p:cNvSpPr>
            <a:spLocks noGrp="1"/>
          </p:cNvSpPr>
          <p:nvPr>
            <p:ph type="title"/>
          </p:nvPr>
        </p:nvSpPr>
        <p:spPr>
          <a:xfrm>
            <a:off x="861848" y="365125"/>
            <a:ext cx="10491952" cy="859985"/>
          </a:xfrm>
        </p:spPr>
        <p:txBody>
          <a:bodyPr>
            <a:normAutofit fontScale="90000"/>
          </a:bodyPr>
          <a:lstStyle/>
          <a:p>
            <a:r>
              <a:rPr lang="en-US" dirty="0"/>
              <a:t>ISRAEL: </a:t>
            </a:r>
            <a:r>
              <a:rPr lang="en-IL" dirty="0"/>
              <a:t>Older Jewish respondents think more than younger ones that there is a </a:t>
            </a:r>
            <a:r>
              <a:rPr lang="en-US" dirty="0"/>
              <a:t>“D</a:t>
            </a:r>
            <a:r>
              <a:rPr lang="en-IL" dirty="0" err="1"/>
              <a:t>ifferent</a:t>
            </a:r>
            <a:r>
              <a:rPr lang="en-IL" dirty="0"/>
              <a:t> Germany“. </a:t>
            </a:r>
          </a:p>
        </p:txBody>
      </p:sp>
      <p:sp>
        <p:nvSpPr>
          <p:cNvPr id="8" name="Slide Number Placeholder 7">
            <a:extLst>
              <a:ext uri="{FF2B5EF4-FFF2-40B4-BE49-F238E27FC236}">
                <a16:creationId xmlns:a16="http://schemas.microsoft.com/office/drawing/2014/main" id="{26B2D5E0-D237-EB5A-0FB7-77A067476166}"/>
              </a:ext>
            </a:extLst>
          </p:cNvPr>
          <p:cNvSpPr>
            <a:spLocks noGrp="1"/>
          </p:cNvSpPr>
          <p:nvPr>
            <p:ph type="sldNum" sz="quarter" idx="10"/>
          </p:nvPr>
        </p:nvSpPr>
        <p:spPr/>
        <p:txBody>
          <a:bodyPr/>
          <a:lstStyle/>
          <a:p>
            <a:fld id="{4034BEE3-566C-4068-A777-C3A4762E861B}" type="slidenum">
              <a:rPr lang="en-GB" smtClean="0"/>
              <a:pPr/>
              <a:t>16</a:t>
            </a:fld>
            <a:endParaRPr lang="en-GB"/>
          </a:p>
        </p:txBody>
      </p:sp>
      <p:graphicFrame>
        <p:nvGraphicFramePr>
          <p:cNvPr id="11" name="Table 10">
            <a:extLst>
              <a:ext uri="{FF2B5EF4-FFF2-40B4-BE49-F238E27FC236}">
                <a16:creationId xmlns:a16="http://schemas.microsoft.com/office/drawing/2014/main" id="{1BD54FED-5B50-E4E9-198B-51C88AF8CC1A}"/>
              </a:ext>
            </a:extLst>
          </p:cNvPr>
          <p:cNvGraphicFramePr>
            <a:graphicFrameLocks noGrp="1"/>
          </p:cNvGraphicFramePr>
          <p:nvPr/>
        </p:nvGraphicFramePr>
        <p:xfrm>
          <a:off x="2434590" y="5686789"/>
          <a:ext cx="9197154" cy="370840"/>
        </p:xfrm>
        <a:graphic>
          <a:graphicData uri="http://schemas.openxmlformats.org/drawingml/2006/table">
            <a:tbl>
              <a:tblPr firstRow="1" bandRow="1">
                <a:tableStyleId>{5C22544A-7EE6-4342-B048-85BDC9FD1C3A}</a:tableStyleId>
              </a:tblPr>
              <a:tblGrid>
                <a:gridCol w="1021906">
                  <a:extLst>
                    <a:ext uri="{9D8B030D-6E8A-4147-A177-3AD203B41FA5}">
                      <a16:colId xmlns:a16="http://schemas.microsoft.com/office/drawing/2014/main" val="3389239405"/>
                    </a:ext>
                  </a:extLst>
                </a:gridCol>
                <a:gridCol w="1021906">
                  <a:extLst>
                    <a:ext uri="{9D8B030D-6E8A-4147-A177-3AD203B41FA5}">
                      <a16:colId xmlns:a16="http://schemas.microsoft.com/office/drawing/2014/main" val="2122331114"/>
                    </a:ext>
                  </a:extLst>
                </a:gridCol>
                <a:gridCol w="1021906">
                  <a:extLst>
                    <a:ext uri="{9D8B030D-6E8A-4147-A177-3AD203B41FA5}">
                      <a16:colId xmlns:a16="http://schemas.microsoft.com/office/drawing/2014/main" val="1268249531"/>
                    </a:ext>
                  </a:extLst>
                </a:gridCol>
                <a:gridCol w="1021906">
                  <a:extLst>
                    <a:ext uri="{9D8B030D-6E8A-4147-A177-3AD203B41FA5}">
                      <a16:colId xmlns:a16="http://schemas.microsoft.com/office/drawing/2014/main" val="3407735000"/>
                    </a:ext>
                  </a:extLst>
                </a:gridCol>
                <a:gridCol w="1021906">
                  <a:extLst>
                    <a:ext uri="{9D8B030D-6E8A-4147-A177-3AD203B41FA5}">
                      <a16:colId xmlns:a16="http://schemas.microsoft.com/office/drawing/2014/main" val="3145377045"/>
                    </a:ext>
                  </a:extLst>
                </a:gridCol>
                <a:gridCol w="1021906">
                  <a:extLst>
                    <a:ext uri="{9D8B030D-6E8A-4147-A177-3AD203B41FA5}">
                      <a16:colId xmlns:a16="http://schemas.microsoft.com/office/drawing/2014/main" val="2228967928"/>
                    </a:ext>
                  </a:extLst>
                </a:gridCol>
                <a:gridCol w="1021906">
                  <a:extLst>
                    <a:ext uri="{9D8B030D-6E8A-4147-A177-3AD203B41FA5}">
                      <a16:colId xmlns:a16="http://schemas.microsoft.com/office/drawing/2014/main" val="3278758211"/>
                    </a:ext>
                  </a:extLst>
                </a:gridCol>
                <a:gridCol w="1021906">
                  <a:extLst>
                    <a:ext uri="{9D8B030D-6E8A-4147-A177-3AD203B41FA5}">
                      <a16:colId xmlns:a16="http://schemas.microsoft.com/office/drawing/2014/main" val="1056206572"/>
                    </a:ext>
                  </a:extLst>
                </a:gridCol>
                <a:gridCol w="1021906">
                  <a:extLst>
                    <a:ext uri="{9D8B030D-6E8A-4147-A177-3AD203B41FA5}">
                      <a16:colId xmlns:a16="http://schemas.microsoft.com/office/drawing/2014/main" val="2010095154"/>
                    </a:ext>
                  </a:extLst>
                </a:gridCol>
              </a:tblGrid>
              <a:tr h="370840">
                <a:tc>
                  <a:txBody>
                    <a:bodyPr/>
                    <a:lstStyle/>
                    <a:p>
                      <a:pPr marL="0" algn="ctr" rtl="0" eaLnBrk="1" latinLnBrk="0" hangingPunct="1">
                        <a:buNone/>
                      </a:pPr>
                      <a:r>
                        <a:rPr lang="en-US" sz="1100" b="0" i="0" u="none" strike="noStrike" kern="1200" baseline="0" dirty="0">
                          <a:solidFill>
                            <a:srgbClr val="000000"/>
                          </a:solidFill>
                          <a:latin typeface="Calibri" panose="020F0502020204030204" pitchFamily="34" charset="0"/>
                          <a:ea typeface="+mn-ea"/>
                          <a:cs typeface="+mn-cs"/>
                        </a:rPr>
                        <a:t>N=</a:t>
                      </a:r>
                      <a:r>
                        <a:rPr lang="en-IL" sz="1100" b="0" i="0" u="none" strike="noStrike" kern="1200" baseline="0" dirty="0">
                          <a:solidFill>
                            <a:srgbClr val="000000"/>
                          </a:solidFill>
                          <a:latin typeface="Calibri" panose="020F0502020204030204" pitchFamily="34" charset="0"/>
                          <a:ea typeface="+mn-ea"/>
                          <a:cs typeface="+mn-cs"/>
                        </a:rPr>
                        <a:t>262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rgbClr val="000000"/>
                          </a:solidFill>
                          <a:latin typeface="Calibri" panose="020F0502020204030204" pitchFamily="34" charset="0"/>
                          <a:ea typeface="+mn-ea"/>
                          <a:cs typeface="+mn-cs"/>
                        </a:rPr>
                        <a:t> N= </a:t>
                      </a:r>
                      <a:r>
                        <a:rPr lang="en-IL" sz="1100" b="0" i="0" u="none" strike="noStrike" kern="1200" baseline="0" dirty="0">
                          <a:solidFill>
                            <a:srgbClr val="000000"/>
                          </a:solidFill>
                          <a:latin typeface="Calibri" panose="020F0502020204030204" pitchFamily="34" charset="0"/>
                          <a:ea typeface="+mn-ea"/>
                          <a:cs typeface="+mn-cs"/>
                        </a:rPr>
                        <a:t>443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rgbClr val="000000"/>
                          </a:solidFill>
                          <a:latin typeface="Calibri" panose="020F0502020204030204" pitchFamily="34" charset="0"/>
                          <a:ea typeface="+mn-ea"/>
                          <a:cs typeface="+mn-cs"/>
                        </a:rPr>
                        <a:t> N= </a:t>
                      </a:r>
                      <a:r>
                        <a:rPr lang="en-IL" sz="1100" b="0" i="0" u="none" strike="noStrike" kern="1200" baseline="0" dirty="0">
                          <a:solidFill>
                            <a:srgbClr val="000000"/>
                          </a:solidFill>
                          <a:latin typeface="Calibri" panose="020F0502020204030204" pitchFamily="34" charset="0"/>
                          <a:ea typeface="+mn-ea"/>
                          <a:cs typeface="+mn-cs"/>
                        </a:rPr>
                        <a:t>298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rgbClr val="000000"/>
                          </a:solidFill>
                          <a:latin typeface="Calibri" panose="020F0502020204030204" pitchFamily="34" charset="0"/>
                          <a:ea typeface="+mn-ea"/>
                          <a:cs typeface="+mn-cs"/>
                        </a:rPr>
                        <a:t> N= </a:t>
                      </a:r>
                      <a:r>
                        <a:rPr lang="en-IL" sz="1100" b="0" i="0" u="none" strike="noStrike" kern="1200" baseline="0" dirty="0">
                          <a:solidFill>
                            <a:srgbClr val="000000"/>
                          </a:solidFill>
                          <a:latin typeface="Calibri" panose="020F0502020204030204" pitchFamily="34" charset="0"/>
                          <a:ea typeface="+mn-ea"/>
                          <a:cs typeface="+mn-cs"/>
                        </a:rPr>
                        <a:t>189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rgbClr val="000000"/>
                          </a:solidFill>
                          <a:latin typeface="Calibri" panose="020F0502020204030204" pitchFamily="34" charset="0"/>
                          <a:ea typeface="+mn-ea"/>
                          <a:cs typeface="+mn-cs"/>
                        </a:rPr>
                        <a:t> N= </a:t>
                      </a:r>
                      <a:r>
                        <a:rPr lang="en-IL" sz="1100" b="0" i="0" u="none" strike="noStrike" kern="1200" baseline="0" dirty="0">
                          <a:solidFill>
                            <a:srgbClr val="000000"/>
                          </a:solidFill>
                          <a:latin typeface="Calibri" panose="020F0502020204030204" pitchFamily="34" charset="0"/>
                          <a:ea typeface="+mn-ea"/>
                          <a:cs typeface="+mn-cs"/>
                        </a:rPr>
                        <a:t>316</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rgbClr val="000000"/>
                          </a:solidFill>
                          <a:latin typeface="Calibri" panose="020F0502020204030204" pitchFamily="34" charset="0"/>
                          <a:ea typeface="+mn-ea"/>
                          <a:cs typeface="+mn-cs"/>
                        </a:rPr>
                        <a:t> N= </a:t>
                      </a:r>
                      <a:r>
                        <a:rPr lang="en-IL" sz="1100" b="0" i="0" u="none" strike="noStrike" kern="1200" baseline="0" dirty="0">
                          <a:solidFill>
                            <a:srgbClr val="000000"/>
                          </a:solidFill>
                          <a:latin typeface="Calibri" panose="020F0502020204030204" pitchFamily="34" charset="0"/>
                          <a:ea typeface="+mn-ea"/>
                          <a:cs typeface="+mn-cs"/>
                        </a:rPr>
                        <a:t>248</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rgbClr val="000000"/>
                          </a:solidFill>
                          <a:latin typeface="Calibri" panose="020F0502020204030204" pitchFamily="34" charset="0"/>
                          <a:ea typeface="+mn-ea"/>
                          <a:cs typeface="+mn-cs"/>
                        </a:rPr>
                        <a:t> N= </a:t>
                      </a:r>
                      <a:r>
                        <a:rPr lang="en-IL" sz="1100" b="0" i="0" u="none" strike="noStrike" kern="1200" baseline="0" dirty="0">
                          <a:solidFill>
                            <a:srgbClr val="000000"/>
                          </a:solidFill>
                          <a:latin typeface="Calibri" panose="020F0502020204030204" pitchFamily="34" charset="0"/>
                          <a:ea typeface="+mn-ea"/>
                          <a:cs typeface="+mn-cs"/>
                        </a:rPr>
                        <a:t>73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rgbClr val="000000"/>
                          </a:solidFill>
                          <a:latin typeface="Calibri" panose="020F0502020204030204" pitchFamily="34" charset="0"/>
                          <a:ea typeface="+mn-ea"/>
                          <a:cs typeface="+mn-cs"/>
                        </a:rPr>
                        <a:t>N= </a:t>
                      </a:r>
                      <a:r>
                        <a:rPr lang="en-IL" sz="1100" b="0" i="0" u="none" strike="noStrike" kern="1200" baseline="0" dirty="0">
                          <a:solidFill>
                            <a:srgbClr val="000000"/>
                          </a:solidFill>
                          <a:latin typeface="Calibri" panose="020F0502020204030204" pitchFamily="34" charset="0"/>
                          <a:ea typeface="+mn-ea"/>
                          <a:cs typeface="+mn-cs"/>
                        </a:rPr>
                        <a:t>127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i="0" u="none" strike="noStrike" kern="1200" baseline="0" dirty="0">
                          <a:solidFill>
                            <a:srgbClr val="000000"/>
                          </a:solidFill>
                          <a:latin typeface="Calibri" panose="020F0502020204030204" pitchFamily="34" charset="0"/>
                          <a:ea typeface="+mn-ea"/>
                          <a:cs typeface="+mn-cs"/>
                        </a:rPr>
                        <a:t> N= </a:t>
                      </a:r>
                      <a:r>
                        <a:rPr lang="en-IL" sz="1100" b="0" i="0" u="none" strike="noStrike" kern="1200" baseline="0" dirty="0">
                          <a:solidFill>
                            <a:srgbClr val="000000"/>
                          </a:solidFill>
                          <a:latin typeface="Calibri" panose="020F0502020204030204" pitchFamily="34" charset="0"/>
                          <a:ea typeface="+mn-ea"/>
                          <a:cs typeface="+mn-cs"/>
                        </a:rPr>
                        <a:t>50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40008803"/>
                  </a:ext>
                </a:extLst>
              </a:tr>
            </a:tbl>
          </a:graphicData>
        </a:graphic>
      </p:graphicFrame>
    </p:spTree>
    <p:extLst>
      <p:ext uri="{BB962C8B-B14F-4D97-AF65-F5344CB8AC3E}">
        <p14:creationId xmlns:p14="http://schemas.microsoft.com/office/powerpoint/2010/main" val="3015402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LOGO" val="CORPORATE_FOOTER"/>
  <p:tag name="LOGO_POSITION" val="FOOTER"/>
  <p:tag name="LOGO_ORDER" val="1"/>
  <p:tag name="TEMPLATEVERSION" val="7.1"/>
  <p:tag name="VERSIONNUMBER" val="7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1340</Words>
  <Application>Microsoft Office PowerPoint</Application>
  <PresentationFormat>Widescreen</PresentationFormat>
  <Paragraphs>142</Paragraphs>
  <Slides>16</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Calibri Light</vt:lpstr>
      <vt:lpstr>Wingdings</vt:lpstr>
      <vt:lpstr>Office Theme</vt:lpstr>
      <vt:lpstr>PowerPoint Presentation</vt:lpstr>
      <vt:lpstr>Methodology</vt:lpstr>
      <vt:lpstr>ISRAEL: Jewish Israelis report a strengthened sense of Israeli identity, while Arab Israelis rather say that say their identity has weakened</vt:lpstr>
      <vt:lpstr>Israel: A substantial number of respondents think Israel is the safest place for a Jew to live. Opinions differ significantly between Jews and Arabs</vt:lpstr>
      <vt:lpstr>A perception gap exists between Israelis and Europeans. Israelis view Israel as the safest place for Jews to live. Poland stands out from the other European countries, with the highest proportion (35%) viewing Israel as the safer option</vt:lpstr>
      <vt:lpstr>ISRAEL: 54 percent of the respondents see it as important to fight for liberal democracy. Jewish Israelis are more likely than Arabs to view their country as leading the West's fight against radicalism.</vt:lpstr>
      <vt:lpstr>Support for liberal democracy is shared across countries. When it comes to Israel’s role in fighting against radicalism, Poland is a notable outlier, showing substantially lower agreement that Israel is leading the fight of the West against radicalism.</vt:lpstr>
      <vt:lpstr>42 percent of the Israeli respondents consider their country more like a Middle Eastern country. 18 percent liken it to an European country. The number of Arab respondents who consider Israel today more like a Middle Eastern country has more than tripled compared to 2022</vt:lpstr>
      <vt:lpstr>Israel: Higher rates than in 2024 disagree with the statement: “the EU is a success”.</vt:lpstr>
      <vt:lpstr>ISRAEL: Similar to 2024 a large majority of the Jewish respondents are in favour of maintaining ties with far-right parties in Europe, if these parties support Israel. </vt:lpstr>
      <vt:lpstr>PowerPoint Presentation</vt:lpstr>
      <vt:lpstr>ISRAEL: Germany, followed by Hungary, are considered to be the greatest friends to Israel (among a list of nine countries)</vt:lpstr>
      <vt:lpstr>ISRAEL: France and Spain are thought to be the most Antisemitic countries.</vt:lpstr>
      <vt:lpstr>Israeli perception of Germany – timeline since 1992  </vt:lpstr>
      <vt:lpstr>According to groups </vt:lpstr>
      <vt:lpstr>ISRAEL: Older Jewish respondents think more than younger ones that there is a “Different Germany“.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ISRAEL: Jewish Israelis report a strengthened sense of Israeli identity, while Arab Israelis rather say that say their identity has weakened</dc:title>
  <dc:creator>Gisela Dachs</dc:creator>
  <cp:lastModifiedBy>Danae Marx Callaf</cp:lastModifiedBy>
  <cp:revision>6</cp:revision>
  <dcterms:created xsi:type="dcterms:W3CDTF">2026-09-21T07:00:42Z</dcterms:created>
  <dcterms:modified xsi:type="dcterms:W3CDTF">2026-09-28T05:46:29Z</dcterms:modified>
</cp:coreProperties>
</file>